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68" r:id="rId3"/>
    <p:sldId id="265" r:id="rId5"/>
    <p:sldId id="257" r:id="rId6"/>
    <p:sldId id="258" r:id="rId7"/>
    <p:sldId id="259" r:id="rId8"/>
    <p:sldId id="260" r:id="rId9"/>
    <p:sldId id="261" r:id="rId10"/>
    <p:sldId id="262" r:id="rId11"/>
    <p:sldId id="263" r:id="rId12"/>
    <p:sldId id="264"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1.xml"/><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p:spPr>
        <p:txBody>
          <a:bodyPr/>
          <a:p>
            <a:endParaRPr lang="en-US"/>
          </a:p>
        </p:txBody>
      </p:sp>
      <p:sp>
        <p:nvSpPr>
          <p:cNvPr id="3" name="Shape 1"/>
          <p:cNvSpPr/>
          <p:nvPr/>
        </p:nvSpPr>
        <p:spPr>
          <a:xfrm>
            <a:off x="0" y="0"/>
            <a:ext cx="14630400" cy="8229600"/>
          </a:xfrm>
          <a:prstGeom prst="rect">
            <a:avLst/>
          </a:prstGeom>
          <a:ln w="6350" cap="flat" cmpd="sng" algn="ctr">
            <a:solidFill>
              <a:schemeClr val="accent1"/>
            </a:solidFill>
            <a:prstDash val="dash"/>
            <a:miter lim="800000"/>
          </a:ln>
        </p:spPr>
        <p:style>
          <a:lnRef idx="0">
            <a:schemeClr val="accent1"/>
          </a:lnRef>
          <a:fillRef idx="0">
            <a:srgbClr val="FFFFFF"/>
          </a:fillRef>
          <a:effectRef idx="0">
            <a:srgbClr val="FFFFFF"/>
          </a:effectRef>
          <a:fontRef idx="minor">
            <a:schemeClr val="dk1"/>
          </a:fontRef>
        </p:style>
        <p:txBody>
          <a:bodyPr/>
          <a:p>
            <a:endParaRPr lang="en-US"/>
          </a:p>
        </p:txBody>
      </p:sp>
      <p:pic>
        <p:nvPicPr>
          <p:cNvPr id="4"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19599" y="1373981"/>
            <a:ext cx="7477601" cy="1666399"/>
          </a:xfrm>
          <a:prstGeom prst="rect">
            <a:avLst/>
          </a:prstGeom>
          <a:noFill/>
        </p:spPr>
        <p:txBody>
          <a:bodyPr wrap="square" rtlCol="0" anchor="t"/>
          <a:lstStyle/>
          <a:p>
            <a:pPr marL="0" indent="0">
              <a:lnSpc>
                <a:spcPts val="6560"/>
              </a:lnSpc>
              <a:buNone/>
            </a:pPr>
            <a:r>
              <a:rPr lang="en-US" sz="5250" b="1" dirty="0">
                <a:solidFill>
                  <a:srgbClr val="60A9FF"/>
                </a:solidFill>
                <a:latin typeface="Barlow" pitchFamily="34" charset="0"/>
                <a:ea typeface="Barlow" pitchFamily="34" charset="-122"/>
                <a:cs typeface="Barlow" pitchFamily="34" charset="-120"/>
              </a:rPr>
              <a:t>NLP Projects Idea</a:t>
            </a:r>
            <a:r>
              <a:rPr lang="en-IN" altLang="en-US" sz="5250" b="1" dirty="0">
                <a:solidFill>
                  <a:srgbClr val="60A9FF"/>
                </a:solidFill>
                <a:latin typeface="Barlow" pitchFamily="34" charset="0"/>
                <a:ea typeface="Barlow" pitchFamily="34" charset="-122"/>
                <a:cs typeface="Barlow" pitchFamily="34" charset="-120"/>
              </a:rPr>
              <a:t>:</a:t>
            </a:r>
            <a:r>
              <a:rPr lang="en-US" sz="5250" b="1" dirty="0">
                <a:solidFill>
                  <a:srgbClr val="60A9FF"/>
                </a:solidFill>
                <a:latin typeface="Barlow" pitchFamily="34" charset="0"/>
                <a:ea typeface="Barlow" pitchFamily="34" charset="-122"/>
                <a:cs typeface="Barlow" pitchFamily="34" charset="-120"/>
              </a:rPr>
              <a:t> </a:t>
            </a:r>
            <a:endParaRPr lang="en-US" sz="5250" b="1" dirty="0">
              <a:solidFill>
                <a:srgbClr val="60A9FF"/>
              </a:solidFill>
              <a:latin typeface="Barlow" pitchFamily="34" charset="0"/>
              <a:ea typeface="Barlow" pitchFamily="34" charset="-122"/>
              <a:cs typeface="Barlow" pitchFamily="34" charset="-120"/>
            </a:endParaRPr>
          </a:p>
          <a:p>
            <a:pPr marL="0" indent="0">
              <a:lnSpc>
                <a:spcPts val="6560"/>
              </a:lnSpc>
              <a:buNone/>
            </a:pPr>
            <a:endParaRPr lang="en-IN" altLang="en-US" sz="5250" b="1" dirty="0">
              <a:solidFill>
                <a:srgbClr val="60A9FF"/>
              </a:solidFill>
              <a:latin typeface="Barlow" pitchFamily="34" charset="0"/>
              <a:ea typeface="Barlow" pitchFamily="34" charset="-122"/>
              <a:cs typeface="Barlow" pitchFamily="34" charset="-120"/>
            </a:endParaRPr>
          </a:p>
          <a:p>
            <a:pPr marL="0" indent="0">
              <a:lnSpc>
                <a:spcPts val="6560"/>
              </a:lnSpc>
              <a:buNone/>
            </a:pPr>
            <a:r>
              <a:rPr lang="en-IN" altLang="en-US" sz="5250" b="1" dirty="0">
                <a:solidFill>
                  <a:srgbClr val="60A9FF"/>
                </a:solidFill>
                <a:latin typeface="Barlow" pitchFamily="34" charset="0"/>
                <a:ea typeface="Barlow" pitchFamily="34" charset="-122"/>
                <a:cs typeface="Barlow" pitchFamily="34" charset="-120"/>
              </a:rPr>
              <a:t>SUMMARY WRITER</a:t>
            </a:r>
            <a:endParaRPr lang="en-IN" altLang="en-US" sz="5250" b="1" dirty="0">
              <a:solidFill>
                <a:srgbClr val="60A9FF"/>
              </a:solidFill>
              <a:latin typeface="Barlow" pitchFamily="34" charset="0"/>
              <a:ea typeface="Barlow" pitchFamily="34" charset="-122"/>
              <a:cs typeface="Barlow" pitchFamily="34" charset="-120"/>
            </a:endParaRPr>
          </a:p>
          <a:p>
            <a:pPr marL="0" indent="0">
              <a:lnSpc>
                <a:spcPts val="6560"/>
              </a:lnSpc>
              <a:buNone/>
            </a:pPr>
            <a:endParaRPr lang="en-IN" altLang="en-US" sz="2000" b="1" dirty="0">
              <a:solidFill>
                <a:srgbClr val="60A9FF"/>
              </a:solidFill>
              <a:latin typeface="Calibri" panose="020F0502020204030204" charset="0"/>
              <a:ea typeface="Barlow" pitchFamily="34" charset="-122"/>
              <a:cs typeface="Calibri" panose="020F0502020204030204" charset="0"/>
            </a:endParaRPr>
          </a:p>
          <a:p>
            <a:pPr marL="0" indent="0">
              <a:lnSpc>
                <a:spcPts val="6560"/>
              </a:lnSpc>
              <a:buNone/>
            </a:pPr>
            <a:endParaRPr lang="en-IN" altLang="en-US" sz="2000" b="1" dirty="0">
              <a:solidFill>
                <a:srgbClr val="60A9FF"/>
              </a:solidFill>
              <a:latin typeface="Calibri" panose="020F0502020204030204" charset="0"/>
              <a:ea typeface="Barlow" pitchFamily="34" charset="-122"/>
              <a:cs typeface="Calibri" panose="020F0502020204030204" charset="0"/>
            </a:endParaRPr>
          </a:p>
          <a:p>
            <a:pPr marL="0" indent="0">
              <a:lnSpc>
                <a:spcPts val="6560"/>
              </a:lnSpc>
              <a:buNone/>
            </a:pPr>
            <a:r>
              <a:rPr lang="en-IN" altLang="en-US" sz="2000" b="1" dirty="0">
                <a:solidFill>
                  <a:srgbClr val="60A9FF"/>
                </a:solidFill>
                <a:latin typeface="Calibri" panose="020F0502020204030204" charset="0"/>
                <a:ea typeface="Barlow" pitchFamily="34" charset="-122"/>
                <a:cs typeface="Calibri" panose="020F0502020204030204" charset="0"/>
              </a:rPr>
              <a:t>                                                                         G.priyanka reddy- 192211645</a:t>
            </a:r>
            <a:endParaRPr lang="en-IN" altLang="en-US" sz="2000" b="1" dirty="0">
              <a:solidFill>
                <a:srgbClr val="60A9FF"/>
              </a:solidFill>
              <a:latin typeface="Calibri" panose="020F0502020204030204" charset="0"/>
              <a:ea typeface="Barlow" pitchFamily="34" charset="-122"/>
              <a:cs typeface="Calibri" panose="020F0502020204030204" charset="0"/>
            </a:endParaRPr>
          </a:p>
          <a:p>
            <a:pPr marL="0" indent="0">
              <a:lnSpc>
                <a:spcPts val="6560"/>
              </a:lnSpc>
              <a:buNone/>
            </a:pPr>
            <a:r>
              <a:rPr lang="en-IN" altLang="en-US" sz="2000" b="1" dirty="0">
                <a:solidFill>
                  <a:srgbClr val="60A9FF"/>
                </a:solidFill>
                <a:latin typeface="Calibri" panose="020F0502020204030204" charset="0"/>
                <a:ea typeface="Barlow" pitchFamily="34" charset="-122"/>
                <a:cs typeface="Calibri" panose="020F0502020204030204" charset="0"/>
              </a:rPr>
              <a:t>                                CSA1337-Theory of computation with logical model</a:t>
            </a:r>
            <a:endParaRPr lang="en-IN" altLang="en-US" sz="2000" b="1" dirty="0">
              <a:solidFill>
                <a:srgbClr val="60A9FF"/>
              </a:solidFill>
              <a:latin typeface="Calibri" panose="020F0502020204030204" charset="0"/>
              <a:ea typeface="Barlow" pitchFamily="34" charset="-122"/>
              <a:cs typeface="Calibri" panose="020F0502020204030204" charset="0"/>
            </a:endParaRPr>
          </a:p>
          <a:p>
            <a:pPr marL="0" indent="0">
              <a:lnSpc>
                <a:spcPts val="6560"/>
              </a:lnSpc>
              <a:buNone/>
            </a:pPr>
            <a:r>
              <a:rPr lang="en-IN" altLang="en-US" sz="2000" b="1" dirty="0">
                <a:solidFill>
                  <a:srgbClr val="60A9FF"/>
                </a:solidFill>
                <a:latin typeface="Calibri" panose="020F0502020204030204" charset="0"/>
                <a:ea typeface="Barlow" pitchFamily="34" charset="-122"/>
                <a:cs typeface="Calibri" panose="020F0502020204030204" charset="0"/>
              </a:rPr>
              <a:t>                                                   </a:t>
            </a:r>
            <a:endParaRPr lang="en-IN" altLang="en-US" sz="2000" b="1" dirty="0">
              <a:solidFill>
                <a:srgbClr val="60A9FF"/>
              </a:solidFill>
              <a:latin typeface="Calibri" panose="020F0502020204030204" charset="0"/>
              <a:ea typeface="Barlow" pitchFamily="34" charset="-122"/>
              <a:cs typeface="Calibri" panose="020F0502020204030204" charset="0"/>
            </a:endParaRPr>
          </a:p>
          <a:p>
            <a:pPr marL="0" indent="0">
              <a:lnSpc>
                <a:spcPts val="6560"/>
              </a:lnSpc>
              <a:buNone/>
            </a:pPr>
            <a:endParaRPr lang="en-IN" altLang="en-US" sz="2000" b="1" dirty="0">
              <a:solidFill>
                <a:srgbClr val="60A9FF"/>
              </a:solidFill>
              <a:latin typeface="Calibri" panose="020F0502020204030204" charset="0"/>
              <a:ea typeface="Barlow" pitchFamily="34" charset="-122"/>
              <a:cs typeface="Calibri" panose="020F0502020204030204" charset="0"/>
            </a:endParaRPr>
          </a:p>
          <a:p>
            <a:pPr marL="0" indent="0">
              <a:lnSpc>
                <a:spcPts val="6560"/>
              </a:lnSpc>
              <a:buNone/>
            </a:pPr>
            <a:endParaRPr lang="en-IN" altLang="en-US" sz="2000" b="1" dirty="0">
              <a:solidFill>
                <a:srgbClr val="60A9FF"/>
              </a:solidFill>
              <a:latin typeface="Calibri" panose="020F0502020204030204" charset="0"/>
              <a:ea typeface="Barlow" pitchFamily="34" charset="-122"/>
              <a:cs typeface="Calibri" panose="020F0502020204030204" charset="0"/>
            </a:endParaRPr>
          </a:p>
        </p:txBody>
      </p:sp>
      <p:sp>
        <p:nvSpPr>
          <p:cNvPr id="6" name="Text 3"/>
          <p:cNvSpPr/>
          <p:nvPr/>
        </p:nvSpPr>
        <p:spPr>
          <a:xfrm>
            <a:off x="6319520" y="3373755"/>
            <a:ext cx="8293100" cy="4426585"/>
          </a:xfrm>
          <a:prstGeom prst="rect">
            <a:avLst/>
          </a:prstGeom>
          <a:noFill/>
        </p:spPr>
        <p:txBody>
          <a:bodyPr wrap="square" rtlCol="0" anchor="t"/>
          <a:lstStyle/>
          <a:p>
            <a:pPr marL="0" indent="0">
              <a:lnSpc>
                <a:spcPts val="2800"/>
              </a:lnSpc>
              <a:buNone/>
            </a:pPr>
            <a:endParaRPr lang="en-IN" altLang="en-US" sz="1750" dirty="0">
              <a:latin typeface="Calibri" panose="020F0502020204030204" charset="0"/>
              <a:cs typeface="Calibri" panose="020F05020202040302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p:spPr>
      </p:sp>
      <p:sp>
        <p:nvSpPr>
          <p:cNvPr id="3" name="Shape 1"/>
          <p:cNvSpPr/>
          <p:nvPr/>
        </p:nvSpPr>
        <p:spPr>
          <a:xfrm>
            <a:off x="0" y="0"/>
            <a:ext cx="14630400" cy="8229600"/>
          </a:xfrm>
          <a:prstGeom prst="rect">
            <a:avLst/>
          </a:prstGeom>
          <a:solidFill>
            <a:srgbClr val="282C32"/>
          </a:solidFill>
        </p:spPr>
      </p:sp>
      <p:pic>
        <p:nvPicPr>
          <p:cNvPr id="4" name="Image 0" descr="preencoded.png"/>
          <p:cNvPicPr>
            <a:picLocks noChangeAspect="1"/>
          </p:cNvPicPr>
          <p:nvPr/>
        </p:nvPicPr>
        <p:blipFill>
          <a:blip r:embed="rId1"/>
          <a:stretch>
            <a:fillRect/>
          </a:stretch>
        </p:blipFill>
        <p:spPr>
          <a:xfrm>
            <a:off x="10972800" y="0"/>
            <a:ext cx="3657600" cy="8229600"/>
          </a:xfrm>
          <a:prstGeom prst="rect">
            <a:avLst/>
          </a:prstGeom>
        </p:spPr>
      </p:pic>
      <p:sp>
        <p:nvSpPr>
          <p:cNvPr id="5" name="Text 2"/>
          <p:cNvSpPr/>
          <p:nvPr/>
        </p:nvSpPr>
        <p:spPr>
          <a:xfrm>
            <a:off x="769739" y="1056799"/>
            <a:ext cx="5131951" cy="641390"/>
          </a:xfrm>
          <a:prstGeom prst="rect">
            <a:avLst/>
          </a:prstGeom>
          <a:noFill/>
        </p:spPr>
        <p:txBody>
          <a:bodyPr wrap="none" rtlCol="0" anchor="t"/>
          <a:lstStyle/>
          <a:p>
            <a:pPr marL="0" indent="0">
              <a:lnSpc>
                <a:spcPts val="5050"/>
              </a:lnSpc>
              <a:buNone/>
            </a:pPr>
            <a:r>
              <a:rPr lang="en-US" sz="4040" b="1" dirty="0">
                <a:solidFill>
                  <a:srgbClr val="60A9FF"/>
                </a:solidFill>
                <a:latin typeface="Calibri" panose="020F0502020204030204" charset="0"/>
                <a:ea typeface="Barlow" pitchFamily="34" charset="-122"/>
                <a:cs typeface="Calibri" panose="020F0502020204030204" charset="0"/>
              </a:rPr>
              <a:t>Bibliography</a:t>
            </a:r>
            <a:endParaRPr lang="en-US" sz="4040" dirty="0">
              <a:latin typeface="Calibri" panose="020F0502020204030204" charset="0"/>
              <a:cs typeface="Calibri" panose="020F0502020204030204" charset="0"/>
            </a:endParaRPr>
          </a:p>
        </p:txBody>
      </p:sp>
      <p:sp>
        <p:nvSpPr>
          <p:cNvPr id="6" name="Shape 3"/>
          <p:cNvSpPr/>
          <p:nvPr/>
        </p:nvSpPr>
        <p:spPr>
          <a:xfrm>
            <a:off x="769739" y="2166342"/>
            <a:ext cx="461843" cy="461843"/>
          </a:xfrm>
          <a:prstGeom prst="roundRect">
            <a:avLst>
              <a:gd name="adj" fmla="val 26669"/>
            </a:avLst>
          </a:prstGeom>
          <a:solidFill>
            <a:srgbClr val="282C32"/>
          </a:solidFill>
        </p:spPr>
      </p:sp>
      <p:sp>
        <p:nvSpPr>
          <p:cNvPr id="7" name="Text 4"/>
          <p:cNvSpPr/>
          <p:nvPr/>
        </p:nvSpPr>
        <p:spPr>
          <a:xfrm>
            <a:off x="946071" y="2204799"/>
            <a:ext cx="109061" cy="384810"/>
          </a:xfrm>
          <a:prstGeom prst="rect">
            <a:avLst/>
          </a:prstGeom>
          <a:noFill/>
        </p:spPr>
        <p:txBody>
          <a:bodyPr wrap="none" rtlCol="0" anchor="t"/>
          <a:lstStyle/>
          <a:p>
            <a:pPr marL="0" indent="0" algn="ctr">
              <a:lnSpc>
                <a:spcPts val="3030"/>
              </a:lnSpc>
              <a:buNone/>
            </a:pPr>
            <a:r>
              <a:rPr lang="en-US" sz="2425" b="1" dirty="0">
                <a:solidFill>
                  <a:srgbClr val="60A9FF"/>
                </a:solidFill>
                <a:latin typeface="Barlow" pitchFamily="34" charset="0"/>
                <a:ea typeface="Barlow" pitchFamily="34" charset="-122"/>
                <a:cs typeface="Barlow" pitchFamily="34" charset="-120"/>
              </a:rPr>
              <a:t>1</a:t>
            </a:r>
            <a:endParaRPr lang="en-US" sz="2425" dirty="0"/>
          </a:p>
        </p:txBody>
      </p:sp>
      <p:sp>
        <p:nvSpPr>
          <p:cNvPr id="8" name="Text 5"/>
          <p:cNvSpPr/>
          <p:nvPr/>
        </p:nvSpPr>
        <p:spPr>
          <a:xfrm>
            <a:off x="1436846" y="2236946"/>
            <a:ext cx="2959656" cy="320635"/>
          </a:xfrm>
          <a:prstGeom prst="rect">
            <a:avLst/>
          </a:prstGeom>
          <a:noFill/>
        </p:spPr>
        <p:txBody>
          <a:bodyPr wrap="none" rtlCol="0" anchor="t"/>
          <a:lstStyle/>
          <a:p>
            <a:pPr marL="0" indent="0">
              <a:lnSpc>
                <a:spcPts val="2525"/>
              </a:lnSpc>
              <a:buNone/>
            </a:pPr>
            <a:r>
              <a:rPr lang="en-US" sz="2020" b="1" dirty="0">
                <a:solidFill>
                  <a:srgbClr val="60A9FF"/>
                </a:solidFill>
                <a:latin typeface="Barlow" pitchFamily="34" charset="0"/>
                <a:ea typeface="Barlow" pitchFamily="34" charset="-122"/>
                <a:cs typeface="Barlow" pitchFamily="34" charset="-120"/>
              </a:rPr>
              <a:t>Relevant Research Papers</a:t>
            </a:r>
            <a:endParaRPr lang="en-US" sz="2020" dirty="0"/>
          </a:p>
        </p:txBody>
      </p:sp>
      <p:sp>
        <p:nvSpPr>
          <p:cNvPr id="9" name="Text 6"/>
          <p:cNvSpPr/>
          <p:nvPr/>
        </p:nvSpPr>
        <p:spPr>
          <a:xfrm>
            <a:off x="1436846" y="2680692"/>
            <a:ext cx="3946922" cy="2626995"/>
          </a:xfrm>
          <a:prstGeom prst="rect">
            <a:avLst/>
          </a:prstGeom>
          <a:noFill/>
        </p:spPr>
        <p:txBody>
          <a:bodyPr wrap="square" rtlCol="0" anchor="t"/>
          <a:lstStyle/>
          <a:p>
            <a:pPr marL="0" indent="0">
              <a:lnSpc>
                <a:spcPts val="2585"/>
              </a:lnSpc>
              <a:buNone/>
            </a:pPr>
            <a:r>
              <a:rPr lang="en-US" sz="1615" dirty="0">
                <a:solidFill>
                  <a:srgbClr val="EEEFF5"/>
                </a:solidFill>
                <a:latin typeface="Calibri" panose="020F0502020204030204" charset="0"/>
                <a:ea typeface="Montserrat" pitchFamily="34" charset="-122"/>
                <a:cs typeface="Calibri" panose="020F0502020204030204" charset="0"/>
              </a:rPr>
              <a:t>The team will compile a comprehensive bibliography of the research papers, articles, and reports that have informed and influenced the project's development. This will include both foundational works and cutting-edge publications in the field of natural language processing.</a:t>
            </a:r>
            <a:endParaRPr lang="en-US" sz="1615" dirty="0">
              <a:latin typeface="Calibri" panose="020F0502020204030204" charset="0"/>
              <a:cs typeface="Calibri" panose="020F0502020204030204" charset="0"/>
            </a:endParaRPr>
          </a:p>
        </p:txBody>
      </p:sp>
      <p:sp>
        <p:nvSpPr>
          <p:cNvPr id="10" name="Shape 7"/>
          <p:cNvSpPr/>
          <p:nvPr/>
        </p:nvSpPr>
        <p:spPr>
          <a:xfrm>
            <a:off x="5589032" y="2166342"/>
            <a:ext cx="461843" cy="461843"/>
          </a:xfrm>
          <a:prstGeom prst="roundRect">
            <a:avLst>
              <a:gd name="adj" fmla="val 26669"/>
            </a:avLst>
          </a:prstGeom>
          <a:solidFill>
            <a:srgbClr val="282C32"/>
          </a:solidFill>
        </p:spPr>
      </p:sp>
      <p:sp>
        <p:nvSpPr>
          <p:cNvPr id="11" name="Text 8"/>
          <p:cNvSpPr/>
          <p:nvPr/>
        </p:nvSpPr>
        <p:spPr>
          <a:xfrm>
            <a:off x="5733693" y="2204799"/>
            <a:ext cx="172403" cy="384810"/>
          </a:xfrm>
          <a:prstGeom prst="rect">
            <a:avLst/>
          </a:prstGeom>
          <a:noFill/>
        </p:spPr>
        <p:txBody>
          <a:bodyPr wrap="none" rtlCol="0" anchor="t"/>
          <a:lstStyle/>
          <a:p>
            <a:pPr marL="0" indent="0" algn="ctr">
              <a:lnSpc>
                <a:spcPts val="3030"/>
              </a:lnSpc>
              <a:buNone/>
            </a:pPr>
            <a:r>
              <a:rPr lang="en-US" sz="2425" b="1" dirty="0">
                <a:solidFill>
                  <a:srgbClr val="60A9FF"/>
                </a:solidFill>
                <a:latin typeface="Barlow" pitchFamily="34" charset="0"/>
                <a:ea typeface="Barlow" pitchFamily="34" charset="-122"/>
                <a:cs typeface="Barlow" pitchFamily="34" charset="-120"/>
              </a:rPr>
              <a:t>2</a:t>
            </a:r>
            <a:endParaRPr lang="en-US" sz="2425" dirty="0"/>
          </a:p>
        </p:txBody>
      </p:sp>
      <p:sp>
        <p:nvSpPr>
          <p:cNvPr id="12" name="Text 9"/>
          <p:cNvSpPr/>
          <p:nvPr/>
        </p:nvSpPr>
        <p:spPr>
          <a:xfrm>
            <a:off x="6256139" y="2236946"/>
            <a:ext cx="2565916" cy="320635"/>
          </a:xfrm>
          <a:prstGeom prst="rect">
            <a:avLst/>
          </a:prstGeom>
          <a:noFill/>
        </p:spPr>
        <p:txBody>
          <a:bodyPr wrap="none" rtlCol="0" anchor="t"/>
          <a:lstStyle/>
          <a:p>
            <a:pPr marL="0" indent="0">
              <a:lnSpc>
                <a:spcPts val="2525"/>
              </a:lnSpc>
              <a:buNone/>
            </a:pPr>
            <a:r>
              <a:rPr lang="en-US" sz="2020" b="1" dirty="0">
                <a:solidFill>
                  <a:srgbClr val="60A9FF"/>
                </a:solidFill>
                <a:latin typeface="Barlow" pitchFamily="34" charset="0"/>
                <a:ea typeface="Barlow" pitchFamily="34" charset="-122"/>
                <a:cs typeface="Barlow" pitchFamily="34" charset="-120"/>
              </a:rPr>
              <a:t>Industry Resources</a:t>
            </a:r>
            <a:endParaRPr lang="en-US" sz="2020" dirty="0"/>
          </a:p>
        </p:txBody>
      </p:sp>
      <p:sp>
        <p:nvSpPr>
          <p:cNvPr id="13" name="Text 10"/>
          <p:cNvSpPr/>
          <p:nvPr/>
        </p:nvSpPr>
        <p:spPr>
          <a:xfrm>
            <a:off x="6256139" y="2680692"/>
            <a:ext cx="3946922" cy="1970246"/>
          </a:xfrm>
          <a:prstGeom prst="rect">
            <a:avLst/>
          </a:prstGeom>
          <a:noFill/>
        </p:spPr>
        <p:txBody>
          <a:bodyPr wrap="square" rtlCol="0" anchor="t"/>
          <a:lstStyle/>
          <a:p>
            <a:pPr marL="0" indent="0">
              <a:lnSpc>
                <a:spcPts val="2585"/>
              </a:lnSpc>
              <a:buNone/>
            </a:pPr>
            <a:r>
              <a:rPr lang="en-US" sz="1615" dirty="0">
                <a:solidFill>
                  <a:srgbClr val="EEEFF5"/>
                </a:solidFill>
                <a:latin typeface="Calibri" panose="020F0502020204030204" charset="0"/>
                <a:ea typeface="Montserrat" pitchFamily="34" charset="-122"/>
                <a:cs typeface="Calibri" panose="020F0502020204030204" charset="0"/>
              </a:rPr>
              <a:t>In addition to academic sources, the team will also explore relevant industry reports, white papers, and case studies that provide insights into the practical applications and real-world use cases of NLP technologies.</a:t>
            </a:r>
            <a:endParaRPr lang="en-US" sz="1615" dirty="0">
              <a:latin typeface="Calibri" panose="020F0502020204030204" charset="0"/>
              <a:cs typeface="Calibri" panose="020F0502020204030204" charset="0"/>
            </a:endParaRPr>
          </a:p>
        </p:txBody>
      </p:sp>
      <p:sp>
        <p:nvSpPr>
          <p:cNvPr id="14" name="Shape 11"/>
          <p:cNvSpPr/>
          <p:nvPr/>
        </p:nvSpPr>
        <p:spPr>
          <a:xfrm>
            <a:off x="769739" y="5673209"/>
            <a:ext cx="461843" cy="461843"/>
          </a:xfrm>
          <a:prstGeom prst="roundRect">
            <a:avLst>
              <a:gd name="adj" fmla="val 26669"/>
            </a:avLst>
          </a:prstGeom>
          <a:solidFill>
            <a:srgbClr val="282C32"/>
          </a:solidFill>
        </p:spPr>
      </p:sp>
      <p:sp>
        <p:nvSpPr>
          <p:cNvPr id="15" name="Text 12"/>
          <p:cNvSpPr/>
          <p:nvPr/>
        </p:nvSpPr>
        <p:spPr>
          <a:xfrm>
            <a:off x="917496" y="5711666"/>
            <a:ext cx="166211" cy="384810"/>
          </a:xfrm>
          <a:prstGeom prst="rect">
            <a:avLst/>
          </a:prstGeom>
          <a:noFill/>
        </p:spPr>
        <p:txBody>
          <a:bodyPr wrap="none" rtlCol="0" anchor="t"/>
          <a:lstStyle/>
          <a:p>
            <a:pPr marL="0" indent="0" algn="ctr">
              <a:lnSpc>
                <a:spcPts val="3030"/>
              </a:lnSpc>
              <a:buNone/>
            </a:pPr>
            <a:r>
              <a:rPr lang="en-US" sz="2425" b="1" dirty="0">
                <a:solidFill>
                  <a:srgbClr val="60A9FF"/>
                </a:solidFill>
                <a:latin typeface="Barlow" pitchFamily="34" charset="0"/>
                <a:ea typeface="Barlow" pitchFamily="34" charset="-122"/>
                <a:cs typeface="Barlow" pitchFamily="34" charset="-120"/>
              </a:rPr>
              <a:t>3</a:t>
            </a:r>
            <a:endParaRPr lang="en-US" sz="2425" dirty="0"/>
          </a:p>
        </p:txBody>
      </p:sp>
      <p:sp>
        <p:nvSpPr>
          <p:cNvPr id="16" name="Text 13"/>
          <p:cNvSpPr/>
          <p:nvPr/>
        </p:nvSpPr>
        <p:spPr>
          <a:xfrm>
            <a:off x="1436846" y="5743813"/>
            <a:ext cx="2565916" cy="320635"/>
          </a:xfrm>
          <a:prstGeom prst="rect">
            <a:avLst/>
          </a:prstGeom>
          <a:noFill/>
        </p:spPr>
        <p:txBody>
          <a:bodyPr wrap="none" rtlCol="0" anchor="t"/>
          <a:lstStyle/>
          <a:p>
            <a:pPr marL="0" indent="0">
              <a:lnSpc>
                <a:spcPts val="2525"/>
              </a:lnSpc>
              <a:buNone/>
            </a:pPr>
            <a:r>
              <a:rPr lang="en-US" sz="2020" b="1" dirty="0">
                <a:solidFill>
                  <a:srgbClr val="60A9FF"/>
                </a:solidFill>
                <a:latin typeface="Barlow" pitchFamily="34" charset="0"/>
                <a:ea typeface="Barlow" pitchFamily="34" charset="-122"/>
                <a:cs typeface="Barlow" pitchFamily="34" charset="-120"/>
              </a:rPr>
              <a:t>Educational Materials</a:t>
            </a:r>
            <a:endParaRPr lang="en-US" sz="2020" dirty="0"/>
          </a:p>
        </p:txBody>
      </p:sp>
      <p:sp>
        <p:nvSpPr>
          <p:cNvPr id="17" name="Text 14"/>
          <p:cNvSpPr/>
          <p:nvPr/>
        </p:nvSpPr>
        <p:spPr>
          <a:xfrm>
            <a:off x="1436846" y="6187559"/>
            <a:ext cx="8766215" cy="985123"/>
          </a:xfrm>
          <a:prstGeom prst="rect">
            <a:avLst/>
          </a:prstGeom>
          <a:noFill/>
        </p:spPr>
        <p:txBody>
          <a:bodyPr wrap="square" rtlCol="0" anchor="t"/>
          <a:lstStyle/>
          <a:p>
            <a:pPr marL="0" indent="0">
              <a:lnSpc>
                <a:spcPts val="2585"/>
              </a:lnSpc>
              <a:buNone/>
            </a:pPr>
            <a:r>
              <a:rPr lang="en-US" sz="1615" dirty="0">
                <a:solidFill>
                  <a:srgbClr val="EEEFF5"/>
                </a:solidFill>
                <a:latin typeface="Calibri" panose="020F0502020204030204" charset="0"/>
                <a:ea typeface="Montserrat" pitchFamily="34" charset="-122"/>
                <a:cs typeface="Calibri" panose="020F0502020204030204" charset="0"/>
              </a:rPr>
              <a:t>The bibliography will include educational resources, such as online courses, tutorials, and open-source libraries, that have been instrumental in the team's understanding and implementation of the NLP techniques used in the project.</a:t>
            </a:r>
            <a:endParaRPr lang="en-US" sz="1615" dirty="0">
              <a:latin typeface="Calibri" panose="020F0502020204030204" charset="0"/>
              <a:cs typeface="Calibri" panose="020F05020202040302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p:spPr>
        <p:txBody>
          <a:bodyPr/>
          <a:p>
            <a:endParaRPr lang="en-US"/>
          </a:p>
        </p:txBody>
      </p:sp>
      <p:sp>
        <p:nvSpPr>
          <p:cNvPr id="3" name="Shape 1"/>
          <p:cNvSpPr/>
          <p:nvPr/>
        </p:nvSpPr>
        <p:spPr>
          <a:xfrm>
            <a:off x="0" y="0"/>
            <a:ext cx="14630400" cy="8229600"/>
          </a:xfrm>
          <a:prstGeom prst="rect">
            <a:avLst/>
          </a:prstGeom>
          <a:ln w="6350" cap="flat" cmpd="sng" algn="ctr">
            <a:solidFill>
              <a:schemeClr val="accent1"/>
            </a:solidFill>
            <a:prstDash val="dash"/>
            <a:miter lim="800000"/>
          </a:ln>
        </p:spPr>
        <p:style>
          <a:lnRef idx="0">
            <a:schemeClr val="accent1"/>
          </a:lnRef>
          <a:fillRef idx="0">
            <a:srgbClr val="FFFFFF"/>
          </a:fillRef>
          <a:effectRef idx="0">
            <a:srgbClr val="FFFFFF"/>
          </a:effectRef>
          <a:fontRef idx="minor">
            <a:schemeClr val="dk1"/>
          </a:fontRef>
        </p:style>
        <p:txBody>
          <a:bodyPr/>
          <a:p>
            <a:endParaRPr lang="en-US"/>
          </a:p>
        </p:txBody>
      </p:sp>
      <p:pic>
        <p:nvPicPr>
          <p:cNvPr id="4"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19599" y="1373981"/>
            <a:ext cx="7477601" cy="1666399"/>
          </a:xfrm>
          <a:prstGeom prst="rect">
            <a:avLst/>
          </a:prstGeom>
          <a:noFill/>
        </p:spPr>
        <p:txBody>
          <a:bodyPr wrap="square" rtlCol="0" anchor="t"/>
          <a:lstStyle/>
          <a:p>
            <a:pPr marL="0" indent="0">
              <a:lnSpc>
                <a:spcPts val="6560"/>
              </a:lnSpc>
              <a:buNone/>
            </a:pPr>
            <a:r>
              <a:rPr lang="en-US" sz="5250" b="1" dirty="0">
                <a:solidFill>
                  <a:srgbClr val="60A9FF"/>
                </a:solidFill>
                <a:latin typeface="Barlow" pitchFamily="34" charset="0"/>
                <a:ea typeface="Barlow" pitchFamily="34" charset="-122"/>
                <a:cs typeface="Barlow" pitchFamily="34" charset="-120"/>
              </a:rPr>
              <a:t>NLP Projects Idea #4: Introduction</a:t>
            </a:r>
            <a:endParaRPr lang="en-US" sz="5250" dirty="0"/>
          </a:p>
        </p:txBody>
      </p:sp>
      <p:sp>
        <p:nvSpPr>
          <p:cNvPr id="6" name="Text 3"/>
          <p:cNvSpPr/>
          <p:nvPr/>
        </p:nvSpPr>
        <p:spPr>
          <a:xfrm>
            <a:off x="6319520" y="3373755"/>
            <a:ext cx="7477760" cy="4216400"/>
          </a:xfrm>
          <a:prstGeom prst="rect">
            <a:avLst/>
          </a:prstGeom>
          <a:noFill/>
        </p:spPr>
        <p:txBody>
          <a:bodyPr wrap="square" rtlCol="0" anchor="t"/>
          <a:lstStyle/>
          <a:p>
            <a:pPr marL="0" indent="0">
              <a:lnSpc>
                <a:spcPts val="2800"/>
              </a:lnSpc>
              <a:buNone/>
            </a:pPr>
            <a:r>
              <a:rPr lang="en-US" sz="1750" dirty="0">
                <a:solidFill>
                  <a:srgbClr val="EEEFF5"/>
                </a:solidFill>
                <a:latin typeface="Calibri" panose="020F0502020204030204" charset="0"/>
                <a:ea typeface="Montserrat" pitchFamily="34" charset="-122"/>
                <a:cs typeface="Calibri" panose="020F0502020204030204" charset="0"/>
              </a:rPr>
              <a:t>Natural Language Processing (NLP) is a rapidly evolving field that aims to enable computers to understand, interpret, and generate human language. This project idea explores the application of NLP techniques to tackle a unique problem and deliver valuable insights. By combining cutting-edge NLP approaches with creative problem-solving, this project has the potential to push the boundaries of what's possible in the realm of language understanding and generation.</a:t>
            </a:r>
            <a:endParaRPr lang="en-US" sz="1750" dirty="0">
              <a:solidFill>
                <a:srgbClr val="EEEFF5"/>
              </a:solidFill>
              <a:latin typeface="Calibri" panose="020F0502020204030204" charset="0"/>
              <a:ea typeface="Montserrat" pitchFamily="34" charset="-122"/>
              <a:cs typeface="Calibri" panose="020F0502020204030204" charset="0"/>
            </a:endParaRPr>
          </a:p>
          <a:p>
            <a:pPr marL="0" indent="0">
              <a:lnSpc>
                <a:spcPts val="2800"/>
              </a:lnSpc>
              <a:buNone/>
            </a:pPr>
            <a:endParaRPr lang="en-US" sz="1750" dirty="0">
              <a:latin typeface="Calibri" panose="020F0502020204030204" charset="0"/>
              <a:cs typeface="Calibri" panose="020F0502020204030204" charset="0"/>
            </a:endParaRPr>
          </a:p>
          <a:p>
            <a:pPr marL="0" indent="0">
              <a:lnSpc>
                <a:spcPts val="2800"/>
              </a:lnSpc>
              <a:buNone/>
            </a:pPr>
            <a:endParaRPr lang="en-US" sz="1750" dirty="0">
              <a:latin typeface="Calibri" panose="020F0502020204030204" charset="0"/>
              <a:cs typeface="Calibri" panose="020F0502020204030204" charset="0"/>
            </a:endParaRPr>
          </a:p>
          <a:p>
            <a:pPr marL="0" indent="0">
              <a:lnSpc>
                <a:spcPts val="2800"/>
              </a:lnSpc>
              <a:buNone/>
            </a:pPr>
            <a:r>
              <a:rPr lang="en-IN" altLang="en-US" sz="1750" dirty="0">
                <a:latin typeface="Calibri" panose="020F0502020204030204" charset="0"/>
                <a:cs typeface="Calibri" panose="020F0502020204030204" charset="0"/>
              </a:rPr>
              <a:t>                                          </a:t>
            </a:r>
            <a:endParaRPr lang="en-IN" altLang="en-US" sz="1750" dirty="0">
              <a:latin typeface="Calibri" panose="020F0502020204030204" charset="0"/>
              <a:cs typeface="Calibri" panose="020F0502020204030204" charset="0"/>
            </a:endParaRPr>
          </a:p>
          <a:p>
            <a:pPr marL="0" indent="0">
              <a:lnSpc>
                <a:spcPts val="2800"/>
              </a:lnSpc>
              <a:buNone/>
            </a:pPr>
            <a:endParaRPr lang="en-IN" altLang="en-US" sz="1750" dirty="0">
              <a:latin typeface="Calibri" panose="020F0502020204030204" charset="0"/>
              <a:cs typeface="Calibri" panose="020F0502020204030204" charset="0"/>
            </a:endParaRPr>
          </a:p>
          <a:p>
            <a:pPr marL="0" indent="0">
              <a:lnSpc>
                <a:spcPts val="2800"/>
              </a:lnSpc>
              <a:buNone/>
            </a:pPr>
            <a:r>
              <a:rPr lang="en-IN" altLang="en-US" sz="1750" dirty="0">
                <a:latin typeface="Calibri" panose="020F0502020204030204" charset="0"/>
                <a:cs typeface="Calibri" panose="020F0502020204030204" charset="0"/>
                <a:sym typeface="+mn-ea"/>
              </a:rPr>
              <a:t>                                                                                                        </a:t>
            </a:r>
            <a:endParaRPr lang="en-IN" altLang="en-US" sz="1750" dirty="0">
              <a:latin typeface="Calibri" panose="020F0502020204030204" charset="0"/>
              <a:cs typeface="Calibri" panose="020F0502020204030204" charset="0"/>
            </a:endParaRPr>
          </a:p>
          <a:p>
            <a:pPr marL="0" indent="0">
              <a:lnSpc>
                <a:spcPts val="2800"/>
              </a:lnSpc>
              <a:buNone/>
            </a:pPr>
            <a:r>
              <a:rPr lang="en-IN" altLang="en-US" sz="1750" dirty="0">
                <a:latin typeface="Calibri" panose="020F0502020204030204" charset="0"/>
                <a:cs typeface="Calibri" panose="020F0502020204030204" charset="0"/>
              </a:rPr>
              <a:t>                                                                                                                </a:t>
            </a:r>
            <a:endParaRPr lang="en-IN" altLang="en-US" sz="1750" dirty="0">
              <a:latin typeface="Calibri" panose="020F0502020204030204" charset="0"/>
              <a:cs typeface="Calibri" panose="020F0502020204030204" charset="0"/>
            </a:endParaRPr>
          </a:p>
          <a:p>
            <a:pPr marL="0" indent="0">
              <a:lnSpc>
                <a:spcPts val="2800"/>
              </a:lnSpc>
              <a:buNone/>
            </a:pPr>
            <a:r>
              <a:rPr lang="en-IN" altLang="en-US" sz="1750" dirty="0">
                <a:latin typeface="Calibri" panose="020F0502020204030204" charset="0"/>
                <a:cs typeface="Calibri" panose="020F0502020204030204" charset="0"/>
              </a:rPr>
              <a:t>   </a:t>
            </a:r>
            <a:endParaRPr lang="en-IN" altLang="en-US" sz="1750" dirty="0">
              <a:latin typeface="Calibri" panose="020F0502020204030204" charset="0"/>
              <a:cs typeface="Calibri" panose="020F05020202040302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p:spPr>
      </p:sp>
      <p:sp>
        <p:nvSpPr>
          <p:cNvPr id="3" name="Shape 1"/>
          <p:cNvSpPr/>
          <p:nvPr/>
        </p:nvSpPr>
        <p:spPr>
          <a:xfrm>
            <a:off x="0" y="0"/>
            <a:ext cx="14630400" cy="8229600"/>
          </a:xfrm>
          <a:prstGeom prst="rect">
            <a:avLst/>
          </a:prstGeom>
          <a:solidFill>
            <a:srgbClr val="282C32"/>
          </a:solidFill>
        </p:spPr>
      </p:sp>
      <p:pic>
        <p:nvPicPr>
          <p:cNvPr id="4" name="Image 0" descr="preencoded.png"/>
          <p:cNvPicPr>
            <a:picLocks noChangeAspect="1"/>
          </p:cNvPicPr>
          <p:nvPr/>
        </p:nvPicPr>
        <p:blipFill>
          <a:blip r:embed="rId1"/>
          <a:stretch>
            <a:fillRect/>
          </a:stretch>
        </p:blipFill>
        <p:spPr>
          <a:xfrm>
            <a:off x="10972800" y="0"/>
            <a:ext cx="3657600" cy="8229600"/>
          </a:xfrm>
          <a:prstGeom prst="rect">
            <a:avLst/>
          </a:prstGeom>
        </p:spPr>
      </p:pic>
      <p:sp>
        <p:nvSpPr>
          <p:cNvPr id="5" name="Text 2"/>
          <p:cNvSpPr/>
          <p:nvPr/>
        </p:nvSpPr>
        <p:spPr>
          <a:xfrm>
            <a:off x="1252537" y="871538"/>
            <a:ext cx="4625459" cy="529233"/>
          </a:xfrm>
          <a:prstGeom prst="rect">
            <a:avLst/>
          </a:prstGeom>
          <a:noFill/>
        </p:spPr>
        <p:txBody>
          <a:bodyPr wrap="none" rtlCol="0" anchor="t"/>
          <a:lstStyle/>
          <a:p>
            <a:pPr marL="0" indent="0">
              <a:lnSpc>
                <a:spcPts val="4165"/>
              </a:lnSpc>
              <a:buNone/>
            </a:pPr>
            <a:r>
              <a:rPr lang="en-US" sz="3335" b="1" dirty="0">
                <a:solidFill>
                  <a:srgbClr val="60A9FF"/>
                </a:solidFill>
                <a:latin typeface="Barlow" pitchFamily="34" charset="0"/>
                <a:ea typeface="Barlow" pitchFamily="34" charset="-122"/>
                <a:cs typeface="Barlow" pitchFamily="34" charset="-120"/>
              </a:rPr>
              <a:t>Objectives of the Project</a:t>
            </a:r>
            <a:endParaRPr lang="en-US" sz="3335" dirty="0"/>
          </a:p>
        </p:txBody>
      </p:sp>
      <p:sp>
        <p:nvSpPr>
          <p:cNvPr id="6" name="Shape 3"/>
          <p:cNvSpPr/>
          <p:nvPr/>
        </p:nvSpPr>
        <p:spPr>
          <a:xfrm>
            <a:off x="1468398" y="1654731"/>
            <a:ext cx="76200" cy="5703213"/>
          </a:xfrm>
          <a:prstGeom prst="roundRect">
            <a:avLst>
              <a:gd name="adj" fmla="val 133350"/>
            </a:avLst>
          </a:prstGeom>
          <a:solidFill>
            <a:srgbClr val="282C32"/>
          </a:solidFill>
        </p:spPr>
      </p:sp>
      <p:sp>
        <p:nvSpPr>
          <p:cNvPr id="7" name="Shape 4"/>
          <p:cNvSpPr/>
          <p:nvPr/>
        </p:nvSpPr>
        <p:spPr>
          <a:xfrm>
            <a:off x="1696998" y="1939409"/>
            <a:ext cx="592693" cy="76200"/>
          </a:xfrm>
          <a:prstGeom prst="roundRect">
            <a:avLst>
              <a:gd name="adj" fmla="val 133350"/>
            </a:avLst>
          </a:prstGeom>
          <a:solidFill>
            <a:srgbClr val="282C32"/>
          </a:solidFill>
        </p:spPr>
      </p:sp>
      <p:sp>
        <p:nvSpPr>
          <p:cNvPr id="8" name="Shape 5"/>
          <p:cNvSpPr/>
          <p:nvPr/>
        </p:nvSpPr>
        <p:spPr>
          <a:xfrm>
            <a:off x="1315998" y="1787009"/>
            <a:ext cx="381000" cy="381000"/>
          </a:xfrm>
          <a:prstGeom prst="roundRect">
            <a:avLst>
              <a:gd name="adj" fmla="val 26670"/>
            </a:avLst>
          </a:prstGeom>
          <a:solidFill>
            <a:srgbClr val="282C32"/>
          </a:solidFill>
        </p:spPr>
      </p:sp>
      <p:sp>
        <p:nvSpPr>
          <p:cNvPr id="9" name="Text 6"/>
          <p:cNvSpPr/>
          <p:nvPr/>
        </p:nvSpPr>
        <p:spPr>
          <a:xfrm>
            <a:off x="1461492" y="1818680"/>
            <a:ext cx="90011" cy="317540"/>
          </a:xfrm>
          <a:prstGeom prst="rect">
            <a:avLst/>
          </a:prstGeom>
          <a:noFill/>
        </p:spPr>
        <p:txBody>
          <a:bodyPr wrap="none" rtlCol="0" anchor="t"/>
          <a:lstStyle/>
          <a:p>
            <a:pPr marL="0" indent="0" algn="ctr">
              <a:lnSpc>
                <a:spcPts val="2500"/>
              </a:lnSpc>
              <a:buNone/>
            </a:pPr>
            <a:r>
              <a:rPr lang="en-US" sz="2000" b="1" dirty="0">
                <a:solidFill>
                  <a:srgbClr val="60A9FF"/>
                </a:solidFill>
                <a:latin typeface="Barlow" pitchFamily="34" charset="0"/>
                <a:ea typeface="Barlow" pitchFamily="34" charset="-122"/>
                <a:cs typeface="Barlow" pitchFamily="34" charset="-120"/>
              </a:rPr>
              <a:t>1</a:t>
            </a:r>
            <a:endParaRPr lang="en-US" sz="2000" dirty="0"/>
          </a:p>
        </p:txBody>
      </p:sp>
      <p:sp>
        <p:nvSpPr>
          <p:cNvPr id="10" name="Text 7"/>
          <p:cNvSpPr/>
          <p:nvPr/>
        </p:nvSpPr>
        <p:spPr>
          <a:xfrm>
            <a:off x="2437924" y="1824038"/>
            <a:ext cx="3305889" cy="264557"/>
          </a:xfrm>
          <a:prstGeom prst="rect">
            <a:avLst/>
          </a:prstGeom>
          <a:noFill/>
        </p:spPr>
        <p:txBody>
          <a:bodyPr wrap="none" rtlCol="0" anchor="t"/>
          <a:lstStyle/>
          <a:p>
            <a:pPr marL="0" indent="0" algn="l">
              <a:lnSpc>
                <a:spcPts val="2085"/>
              </a:lnSpc>
              <a:buNone/>
            </a:pPr>
            <a:r>
              <a:rPr lang="en-US" sz="1665" b="1" dirty="0">
                <a:solidFill>
                  <a:srgbClr val="60A9FF"/>
                </a:solidFill>
                <a:latin typeface="Calibri" panose="020F0502020204030204" charset="0"/>
                <a:ea typeface="Barlow" pitchFamily="34" charset="-122"/>
                <a:cs typeface="Calibri" panose="020F0502020204030204" charset="0"/>
              </a:rPr>
              <a:t>Develop Advanced NLP Capabilities</a:t>
            </a:r>
            <a:endParaRPr lang="en-US" sz="1665" dirty="0">
              <a:latin typeface="Calibri" panose="020F0502020204030204" charset="0"/>
              <a:cs typeface="Calibri" panose="020F0502020204030204" charset="0"/>
            </a:endParaRPr>
          </a:p>
        </p:txBody>
      </p:sp>
      <p:sp>
        <p:nvSpPr>
          <p:cNvPr id="11" name="Text 8"/>
          <p:cNvSpPr/>
          <p:nvPr/>
        </p:nvSpPr>
        <p:spPr>
          <a:xfrm>
            <a:off x="2437924" y="2190155"/>
            <a:ext cx="7282220" cy="1083469"/>
          </a:xfrm>
          <a:prstGeom prst="rect">
            <a:avLst/>
          </a:prstGeom>
          <a:noFill/>
        </p:spPr>
        <p:txBody>
          <a:bodyPr wrap="square" rtlCol="0" anchor="t"/>
          <a:lstStyle/>
          <a:p>
            <a:pPr marL="0" indent="0" algn="l">
              <a:lnSpc>
                <a:spcPts val="2135"/>
              </a:lnSpc>
              <a:buNone/>
            </a:pPr>
            <a:r>
              <a:rPr lang="en-US" sz="1600" dirty="0">
                <a:solidFill>
                  <a:srgbClr val="EEEFF5"/>
                </a:solidFill>
                <a:latin typeface="Calibri" panose="020F0502020204030204" charset="0"/>
                <a:ea typeface="Montserrat" pitchFamily="34" charset="-122"/>
                <a:cs typeface="Calibri" panose="020F0502020204030204" charset="0"/>
              </a:rPr>
              <a:t>The primary objective of this project is to leverage state-of-the-art NLP techniques to tackle a complex problem. This will involve exploring and implementing advanced algorithms for tasks such as text classification, sentiment analysis, named entity recognition, and language generation.</a:t>
            </a:r>
            <a:endParaRPr lang="en-US" sz="1600" dirty="0">
              <a:latin typeface="Calibri" panose="020F0502020204030204" charset="0"/>
              <a:cs typeface="Calibri" panose="020F0502020204030204" charset="0"/>
            </a:endParaRPr>
          </a:p>
        </p:txBody>
      </p:sp>
      <p:sp>
        <p:nvSpPr>
          <p:cNvPr id="12" name="Shape 9"/>
          <p:cNvSpPr/>
          <p:nvPr/>
        </p:nvSpPr>
        <p:spPr>
          <a:xfrm>
            <a:off x="1696998" y="3896916"/>
            <a:ext cx="592693" cy="76200"/>
          </a:xfrm>
          <a:prstGeom prst="roundRect">
            <a:avLst>
              <a:gd name="adj" fmla="val 133350"/>
            </a:avLst>
          </a:prstGeom>
          <a:solidFill>
            <a:srgbClr val="282C32"/>
          </a:solidFill>
        </p:spPr>
      </p:sp>
      <p:sp>
        <p:nvSpPr>
          <p:cNvPr id="13" name="Shape 10"/>
          <p:cNvSpPr/>
          <p:nvPr/>
        </p:nvSpPr>
        <p:spPr>
          <a:xfrm>
            <a:off x="1315998" y="3744516"/>
            <a:ext cx="381000" cy="381000"/>
          </a:xfrm>
          <a:prstGeom prst="roundRect">
            <a:avLst>
              <a:gd name="adj" fmla="val 26670"/>
            </a:avLst>
          </a:prstGeom>
          <a:solidFill>
            <a:srgbClr val="282C32"/>
          </a:solidFill>
        </p:spPr>
      </p:sp>
      <p:sp>
        <p:nvSpPr>
          <p:cNvPr id="14" name="Text 11"/>
          <p:cNvSpPr/>
          <p:nvPr/>
        </p:nvSpPr>
        <p:spPr>
          <a:xfrm>
            <a:off x="1435298" y="3776186"/>
            <a:ext cx="142280" cy="317540"/>
          </a:xfrm>
          <a:prstGeom prst="rect">
            <a:avLst/>
          </a:prstGeom>
          <a:noFill/>
        </p:spPr>
        <p:txBody>
          <a:bodyPr wrap="none" rtlCol="0" anchor="t"/>
          <a:lstStyle/>
          <a:p>
            <a:pPr marL="0" indent="0" algn="ctr">
              <a:lnSpc>
                <a:spcPts val="2500"/>
              </a:lnSpc>
              <a:buNone/>
            </a:pPr>
            <a:r>
              <a:rPr lang="en-US" sz="2000" b="1" dirty="0">
                <a:solidFill>
                  <a:srgbClr val="60A9FF"/>
                </a:solidFill>
                <a:latin typeface="Barlow" pitchFamily="34" charset="0"/>
                <a:ea typeface="Barlow" pitchFamily="34" charset="-122"/>
                <a:cs typeface="Barlow" pitchFamily="34" charset="-120"/>
              </a:rPr>
              <a:t>2</a:t>
            </a:r>
            <a:endParaRPr lang="en-US" sz="2000" dirty="0"/>
          </a:p>
        </p:txBody>
      </p:sp>
      <p:sp>
        <p:nvSpPr>
          <p:cNvPr id="15" name="Text 12"/>
          <p:cNvSpPr/>
          <p:nvPr/>
        </p:nvSpPr>
        <p:spPr>
          <a:xfrm>
            <a:off x="2437924" y="3781544"/>
            <a:ext cx="2516981" cy="264557"/>
          </a:xfrm>
          <a:prstGeom prst="rect">
            <a:avLst/>
          </a:prstGeom>
          <a:noFill/>
        </p:spPr>
        <p:txBody>
          <a:bodyPr wrap="none" rtlCol="0" anchor="t"/>
          <a:lstStyle/>
          <a:p>
            <a:pPr marL="0" indent="0" algn="l">
              <a:lnSpc>
                <a:spcPts val="2085"/>
              </a:lnSpc>
              <a:buNone/>
            </a:pPr>
            <a:r>
              <a:rPr lang="en-US" sz="1665" b="1" dirty="0">
                <a:solidFill>
                  <a:srgbClr val="60A9FF"/>
                </a:solidFill>
                <a:latin typeface="Barlow" pitchFamily="34" charset="0"/>
                <a:ea typeface="Barlow" pitchFamily="34" charset="-122"/>
                <a:cs typeface="Barlow" pitchFamily="34" charset="-120"/>
              </a:rPr>
              <a:t>Deliver Meaningful Insights</a:t>
            </a:r>
            <a:endParaRPr lang="en-US" sz="1665" dirty="0"/>
          </a:p>
        </p:txBody>
      </p:sp>
      <p:sp>
        <p:nvSpPr>
          <p:cNvPr id="16" name="Text 13"/>
          <p:cNvSpPr/>
          <p:nvPr/>
        </p:nvSpPr>
        <p:spPr>
          <a:xfrm>
            <a:off x="2437924" y="4147661"/>
            <a:ext cx="7282220" cy="1083469"/>
          </a:xfrm>
          <a:prstGeom prst="rect">
            <a:avLst/>
          </a:prstGeom>
          <a:noFill/>
        </p:spPr>
        <p:txBody>
          <a:bodyPr wrap="square" rtlCol="0" anchor="t"/>
          <a:lstStyle/>
          <a:p>
            <a:pPr marL="0" indent="0" algn="l">
              <a:lnSpc>
                <a:spcPts val="2135"/>
              </a:lnSpc>
              <a:buNone/>
            </a:pPr>
            <a:r>
              <a:rPr lang="en-US" sz="1600" dirty="0">
                <a:solidFill>
                  <a:srgbClr val="EEEFF5"/>
                </a:solidFill>
                <a:latin typeface="Calibri" panose="020F0502020204030204" charset="0"/>
                <a:ea typeface="Montserrat" pitchFamily="34" charset="-122"/>
                <a:cs typeface="Calibri" panose="020F0502020204030204" charset="0"/>
              </a:rPr>
              <a:t>The project aims to go beyond mere language processing and strive to deliver meaningful insights that can inform decision-making or enhance user experiences. By carefully designing the project's scope and objectives, the team will ensure that the outcomes have practical value and real-world applications.</a:t>
            </a:r>
            <a:endParaRPr lang="en-US" sz="1600" dirty="0">
              <a:latin typeface="Calibri" panose="020F0502020204030204" charset="0"/>
              <a:cs typeface="Calibri" panose="020F0502020204030204" charset="0"/>
            </a:endParaRPr>
          </a:p>
        </p:txBody>
      </p:sp>
      <p:sp>
        <p:nvSpPr>
          <p:cNvPr id="17" name="Shape 14"/>
          <p:cNvSpPr/>
          <p:nvPr/>
        </p:nvSpPr>
        <p:spPr>
          <a:xfrm>
            <a:off x="1696998" y="5854422"/>
            <a:ext cx="592693" cy="76200"/>
          </a:xfrm>
          <a:prstGeom prst="roundRect">
            <a:avLst>
              <a:gd name="adj" fmla="val 133350"/>
            </a:avLst>
          </a:prstGeom>
          <a:solidFill>
            <a:srgbClr val="282C32"/>
          </a:solidFill>
        </p:spPr>
      </p:sp>
      <p:sp>
        <p:nvSpPr>
          <p:cNvPr id="18" name="Shape 15"/>
          <p:cNvSpPr/>
          <p:nvPr/>
        </p:nvSpPr>
        <p:spPr>
          <a:xfrm>
            <a:off x="1315998" y="5702022"/>
            <a:ext cx="381000" cy="381000"/>
          </a:xfrm>
          <a:prstGeom prst="roundRect">
            <a:avLst>
              <a:gd name="adj" fmla="val 26670"/>
            </a:avLst>
          </a:prstGeom>
          <a:solidFill>
            <a:srgbClr val="282C32"/>
          </a:solidFill>
        </p:spPr>
      </p:sp>
      <p:sp>
        <p:nvSpPr>
          <p:cNvPr id="19" name="Text 16"/>
          <p:cNvSpPr/>
          <p:nvPr/>
        </p:nvSpPr>
        <p:spPr>
          <a:xfrm>
            <a:off x="1437918" y="5733693"/>
            <a:ext cx="137160" cy="317540"/>
          </a:xfrm>
          <a:prstGeom prst="rect">
            <a:avLst/>
          </a:prstGeom>
          <a:noFill/>
        </p:spPr>
        <p:txBody>
          <a:bodyPr wrap="none" rtlCol="0" anchor="t"/>
          <a:lstStyle/>
          <a:p>
            <a:pPr marL="0" indent="0" algn="ctr">
              <a:lnSpc>
                <a:spcPts val="2500"/>
              </a:lnSpc>
              <a:buNone/>
            </a:pPr>
            <a:r>
              <a:rPr lang="en-US" sz="2000" b="1" dirty="0">
                <a:solidFill>
                  <a:srgbClr val="60A9FF"/>
                </a:solidFill>
                <a:latin typeface="Barlow" pitchFamily="34" charset="0"/>
                <a:ea typeface="Barlow" pitchFamily="34" charset="-122"/>
                <a:cs typeface="Barlow" pitchFamily="34" charset="-120"/>
              </a:rPr>
              <a:t>3</a:t>
            </a:r>
            <a:endParaRPr lang="en-US" sz="2000" dirty="0"/>
          </a:p>
        </p:txBody>
      </p:sp>
      <p:sp>
        <p:nvSpPr>
          <p:cNvPr id="20" name="Text 17"/>
          <p:cNvSpPr/>
          <p:nvPr/>
        </p:nvSpPr>
        <p:spPr>
          <a:xfrm>
            <a:off x="2437924" y="5739051"/>
            <a:ext cx="2761655" cy="264557"/>
          </a:xfrm>
          <a:prstGeom prst="rect">
            <a:avLst/>
          </a:prstGeom>
          <a:noFill/>
        </p:spPr>
        <p:txBody>
          <a:bodyPr wrap="none" rtlCol="0" anchor="t"/>
          <a:lstStyle/>
          <a:p>
            <a:pPr marL="0" indent="0" algn="l">
              <a:lnSpc>
                <a:spcPts val="2085"/>
              </a:lnSpc>
              <a:buNone/>
            </a:pPr>
            <a:r>
              <a:rPr lang="en-US" sz="1665" b="1" dirty="0">
                <a:solidFill>
                  <a:srgbClr val="60A9FF"/>
                </a:solidFill>
                <a:latin typeface="Barlow" pitchFamily="34" charset="0"/>
                <a:ea typeface="Barlow" pitchFamily="34" charset="-122"/>
                <a:cs typeface="Barlow" pitchFamily="34" charset="-120"/>
              </a:rPr>
              <a:t>Foster Collaborative Learning</a:t>
            </a:r>
            <a:endParaRPr lang="en-US" sz="1665" dirty="0"/>
          </a:p>
        </p:txBody>
      </p:sp>
      <p:sp>
        <p:nvSpPr>
          <p:cNvPr id="21" name="Text 18"/>
          <p:cNvSpPr/>
          <p:nvPr/>
        </p:nvSpPr>
        <p:spPr>
          <a:xfrm>
            <a:off x="2437924" y="6105168"/>
            <a:ext cx="7282220" cy="1083469"/>
          </a:xfrm>
          <a:prstGeom prst="rect">
            <a:avLst/>
          </a:prstGeom>
          <a:noFill/>
        </p:spPr>
        <p:txBody>
          <a:bodyPr wrap="square" rtlCol="0" anchor="t"/>
          <a:lstStyle/>
          <a:p>
            <a:pPr marL="0" indent="0" algn="l">
              <a:lnSpc>
                <a:spcPts val="2135"/>
              </a:lnSpc>
              <a:buNone/>
            </a:pPr>
            <a:r>
              <a:rPr lang="en-US" sz="1600" dirty="0">
                <a:solidFill>
                  <a:srgbClr val="EEEFF5"/>
                </a:solidFill>
                <a:latin typeface="Calibri" panose="020F0502020204030204" charset="0"/>
                <a:ea typeface="Montserrat" pitchFamily="34" charset="-122"/>
                <a:cs typeface="Calibri" panose="020F0502020204030204" charset="0"/>
              </a:rPr>
              <a:t>The project will provide an opportunity for the team to engage in collaborative learning, sharing their expertise, and exploring new techniques together. This will not only enhance the project's outcomes but also contribute to the professional development of the team members.</a:t>
            </a:r>
            <a:endParaRPr lang="en-US" sz="1600" dirty="0">
              <a:latin typeface="Calibri" panose="020F0502020204030204" charset="0"/>
              <a:cs typeface="Calibri" panose="020F05020202040302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p:spPr>
      </p:sp>
      <p:sp>
        <p:nvSpPr>
          <p:cNvPr id="3" name="Shape 1"/>
          <p:cNvSpPr/>
          <p:nvPr/>
        </p:nvSpPr>
        <p:spPr>
          <a:xfrm>
            <a:off x="0" y="0"/>
            <a:ext cx="14630400" cy="8229600"/>
          </a:xfrm>
          <a:prstGeom prst="rect">
            <a:avLst/>
          </a:prstGeom>
          <a:solidFill>
            <a:srgbClr val="282C32"/>
          </a:solidFill>
        </p:spPr>
      </p:sp>
      <p:sp>
        <p:nvSpPr>
          <p:cNvPr id="4" name="Text 2"/>
          <p:cNvSpPr/>
          <p:nvPr/>
        </p:nvSpPr>
        <p:spPr>
          <a:xfrm>
            <a:off x="1760220" y="617458"/>
            <a:ext cx="8173760" cy="694373"/>
          </a:xfrm>
          <a:prstGeom prst="rect">
            <a:avLst/>
          </a:prstGeom>
          <a:noFill/>
        </p:spPr>
        <p:txBody>
          <a:bodyPr wrap="none" rtlCol="0" anchor="t"/>
          <a:lstStyle/>
          <a:p>
            <a:pPr marL="0" indent="0">
              <a:lnSpc>
                <a:spcPts val="5470"/>
              </a:lnSpc>
              <a:buNone/>
            </a:pPr>
            <a:r>
              <a:rPr lang="en-US" sz="4375" b="1" dirty="0">
                <a:solidFill>
                  <a:srgbClr val="60A9FF"/>
                </a:solidFill>
                <a:latin typeface="Calibri" panose="020F0502020204030204" charset="0"/>
                <a:ea typeface="Barlow" pitchFamily="34" charset="-122"/>
                <a:cs typeface="Calibri" panose="020F0502020204030204" charset="0"/>
              </a:rPr>
              <a:t>Problem Definition and Algorithm</a:t>
            </a:r>
            <a:endParaRPr lang="en-US" sz="4375" b="1" dirty="0">
              <a:solidFill>
                <a:srgbClr val="60A9FF"/>
              </a:solidFill>
              <a:latin typeface="Calibri" panose="020F0502020204030204" charset="0"/>
              <a:ea typeface="Barlow" pitchFamily="34" charset="-122"/>
              <a:cs typeface="Calibri" panose="020F0502020204030204" charset="0"/>
            </a:endParaRPr>
          </a:p>
        </p:txBody>
      </p:sp>
      <p:sp>
        <p:nvSpPr>
          <p:cNvPr id="5" name="Text 3"/>
          <p:cNvSpPr/>
          <p:nvPr/>
        </p:nvSpPr>
        <p:spPr>
          <a:xfrm>
            <a:off x="1760220" y="1867257"/>
            <a:ext cx="2777490" cy="347186"/>
          </a:xfrm>
          <a:prstGeom prst="rect">
            <a:avLst/>
          </a:prstGeom>
          <a:noFill/>
        </p:spPr>
        <p:txBody>
          <a:bodyPr wrap="none" rtlCol="0" anchor="t"/>
          <a:lstStyle/>
          <a:p>
            <a:pPr marL="0" indent="0">
              <a:lnSpc>
                <a:spcPts val="2735"/>
              </a:lnSpc>
              <a:buNone/>
            </a:pPr>
            <a:r>
              <a:rPr lang="en-US" sz="2185" b="1" dirty="0">
                <a:solidFill>
                  <a:srgbClr val="60A9FF"/>
                </a:solidFill>
                <a:latin typeface="Barlow" pitchFamily="34" charset="0"/>
                <a:ea typeface="Barlow" pitchFamily="34" charset="-122"/>
                <a:cs typeface="Barlow" pitchFamily="34" charset="-120"/>
              </a:rPr>
              <a:t>Problem Definition</a:t>
            </a:r>
            <a:endParaRPr lang="en-US" sz="2185" dirty="0"/>
          </a:p>
        </p:txBody>
      </p:sp>
      <p:sp>
        <p:nvSpPr>
          <p:cNvPr id="6" name="Text 4"/>
          <p:cNvSpPr/>
          <p:nvPr/>
        </p:nvSpPr>
        <p:spPr>
          <a:xfrm>
            <a:off x="1760220" y="2436614"/>
            <a:ext cx="3341608" cy="4264819"/>
          </a:xfrm>
          <a:prstGeom prst="rect">
            <a:avLst/>
          </a:prstGeom>
          <a:noFill/>
        </p:spPr>
        <p:txBody>
          <a:bodyPr wrap="square" rtlCol="0" anchor="t"/>
          <a:lstStyle/>
          <a:p>
            <a:pPr marL="0" indent="0">
              <a:lnSpc>
                <a:spcPts val="2800"/>
              </a:lnSpc>
              <a:buNone/>
            </a:pPr>
            <a:r>
              <a:rPr lang="en-US" sz="1750" dirty="0">
                <a:solidFill>
                  <a:srgbClr val="EEEFF5"/>
                </a:solidFill>
                <a:latin typeface="Calibri" panose="020F0502020204030204" charset="0"/>
                <a:ea typeface="Montserrat" pitchFamily="34" charset="-122"/>
                <a:cs typeface="Calibri" panose="020F0502020204030204" charset="0"/>
              </a:rPr>
              <a:t>The project will tackle a specific problem within the realm of natural language processing. This could involve tasks such as automated text summarization, sentiment analysis, or language generation. The team will carefully define the problem, identify the key challenges, and establish clear success criteria for the project.</a:t>
            </a:r>
            <a:endParaRPr lang="en-US" sz="1750" dirty="0">
              <a:latin typeface="Calibri" panose="020F0502020204030204" charset="0"/>
              <a:cs typeface="Calibri" panose="020F0502020204030204" charset="0"/>
            </a:endParaRPr>
          </a:p>
        </p:txBody>
      </p:sp>
      <p:sp>
        <p:nvSpPr>
          <p:cNvPr id="7" name="Text 5"/>
          <p:cNvSpPr/>
          <p:nvPr/>
        </p:nvSpPr>
        <p:spPr>
          <a:xfrm>
            <a:off x="5651421" y="1867257"/>
            <a:ext cx="2777490" cy="347186"/>
          </a:xfrm>
          <a:prstGeom prst="rect">
            <a:avLst/>
          </a:prstGeom>
          <a:noFill/>
        </p:spPr>
        <p:txBody>
          <a:bodyPr wrap="none" rtlCol="0" anchor="t"/>
          <a:lstStyle/>
          <a:p>
            <a:pPr marL="0" indent="0">
              <a:lnSpc>
                <a:spcPts val="2735"/>
              </a:lnSpc>
              <a:buNone/>
            </a:pPr>
            <a:r>
              <a:rPr lang="en-US" sz="2185" b="1" dirty="0">
                <a:solidFill>
                  <a:srgbClr val="60A9FF"/>
                </a:solidFill>
                <a:latin typeface="Barlow" pitchFamily="34" charset="0"/>
                <a:ea typeface="Barlow" pitchFamily="34" charset="-122"/>
                <a:cs typeface="Barlow" pitchFamily="34" charset="-120"/>
              </a:rPr>
              <a:t>Algorithm Definition</a:t>
            </a:r>
            <a:endParaRPr lang="en-US" sz="2185" dirty="0"/>
          </a:p>
        </p:txBody>
      </p:sp>
      <p:sp>
        <p:nvSpPr>
          <p:cNvPr id="8" name="Text 6"/>
          <p:cNvSpPr/>
          <p:nvPr/>
        </p:nvSpPr>
        <p:spPr>
          <a:xfrm>
            <a:off x="5651421" y="2436614"/>
            <a:ext cx="3341608" cy="4975622"/>
          </a:xfrm>
          <a:prstGeom prst="rect">
            <a:avLst/>
          </a:prstGeom>
          <a:noFill/>
        </p:spPr>
        <p:txBody>
          <a:bodyPr wrap="square" rtlCol="0" anchor="t"/>
          <a:lstStyle/>
          <a:p>
            <a:pPr marL="0" indent="0">
              <a:lnSpc>
                <a:spcPts val="2800"/>
              </a:lnSpc>
              <a:buNone/>
            </a:pPr>
            <a:r>
              <a:rPr lang="en-US" sz="1750" dirty="0">
                <a:solidFill>
                  <a:srgbClr val="EEEFF5"/>
                </a:solidFill>
                <a:latin typeface="Calibri" panose="020F0502020204030204" charset="0"/>
                <a:ea typeface="Montserrat" pitchFamily="34" charset="-122"/>
                <a:cs typeface="Calibri" panose="020F0502020204030204" charset="0"/>
              </a:rPr>
              <a:t>The team will research and select the most appropriate NLP algorithms to address the defined problem. This may involve exploring techniques such as deep learning, transformers, or rule-based approaches, depending on the nature of the problem and the available data. The algorithm will be designed to maximize performance, efficiency, and accuracy.</a:t>
            </a:r>
            <a:endParaRPr lang="en-US" sz="1750" dirty="0">
              <a:latin typeface="Calibri" panose="020F0502020204030204" charset="0"/>
              <a:cs typeface="Calibri" panose="020F0502020204030204" charset="0"/>
            </a:endParaRPr>
          </a:p>
        </p:txBody>
      </p:sp>
      <p:sp>
        <p:nvSpPr>
          <p:cNvPr id="9" name="Text 7"/>
          <p:cNvSpPr/>
          <p:nvPr/>
        </p:nvSpPr>
        <p:spPr>
          <a:xfrm>
            <a:off x="9542621" y="1867257"/>
            <a:ext cx="2777490" cy="347186"/>
          </a:xfrm>
          <a:prstGeom prst="rect">
            <a:avLst/>
          </a:prstGeom>
          <a:noFill/>
        </p:spPr>
        <p:txBody>
          <a:bodyPr wrap="none" rtlCol="0" anchor="t"/>
          <a:lstStyle/>
          <a:p>
            <a:pPr marL="0" indent="0">
              <a:lnSpc>
                <a:spcPts val="2735"/>
              </a:lnSpc>
              <a:buNone/>
            </a:pPr>
            <a:r>
              <a:rPr lang="en-US" sz="2185" b="1" dirty="0">
                <a:solidFill>
                  <a:srgbClr val="60A9FF"/>
                </a:solidFill>
                <a:latin typeface="Barlow" pitchFamily="34" charset="0"/>
                <a:ea typeface="Barlow" pitchFamily="34" charset="-122"/>
                <a:cs typeface="Barlow" pitchFamily="34" charset="-120"/>
              </a:rPr>
              <a:t>Task Definition</a:t>
            </a:r>
            <a:endParaRPr lang="en-US" sz="2185" dirty="0"/>
          </a:p>
        </p:txBody>
      </p:sp>
      <p:sp>
        <p:nvSpPr>
          <p:cNvPr id="10" name="Text 8"/>
          <p:cNvSpPr/>
          <p:nvPr/>
        </p:nvSpPr>
        <p:spPr>
          <a:xfrm>
            <a:off x="9542621" y="2436614"/>
            <a:ext cx="3341608" cy="3909417"/>
          </a:xfrm>
          <a:prstGeom prst="rect">
            <a:avLst/>
          </a:prstGeom>
          <a:noFill/>
        </p:spPr>
        <p:txBody>
          <a:bodyPr wrap="square" rtlCol="0" anchor="t"/>
          <a:lstStyle/>
          <a:p>
            <a:pPr marL="0" indent="0">
              <a:lnSpc>
                <a:spcPts val="2800"/>
              </a:lnSpc>
              <a:buNone/>
            </a:pPr>
            <a:r>
              <a:rPr lang="en-US" sz="1750" dirty="0">
                <a:solidFill>
                  <a:srgbClr val="EEEFF5"/>
                </a:solidFill>
                <a:latin typeface="Calibri" panose="020F0502020204030204" charset="0"/>
                <a:ea typeface="Montserrat" pitchFamily="34" charset="-122"/>
                <a:cs typeface="Calibri" panose="020F0502020204030204" charset="0"/>
              </a:rPr>
              <a:t>To achieve the project's objectives, the team will define a set of specific tasks and milestones. This may include data collection, preprocessing, model training, evaluation, and deployment. Each task will be carefully planned and executed to ensure the overall success of the project.</a:t>
            </a:r>
            <a:endParaRPr lang="en-US" sz="1750" dirty="0">
              <a:latin typeface="Calibri" panose="020F0502020204030204" charset="0"/>
              <a:cs typeface="Calibri" panose="020F05020202040302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p:spPr>
      </p:sp>
      <p:sp>
        <p:nvSpPr>
          <p:cNvPr id="3" name="Shape 1"/>
          <p:cNvSpPr/>
          <p:nvPr/>
        </p:nvSpPr>
        <p:spPr>
          <a:xfrm>
            <a:off x="0" y="0"/>
            <a:ext cx="14630400" cy="8229600"/>
          </a:xfrm>
          <a:prstGeom prst="rect">
            <a:avLst/>
          </a:prstGeom>
          <a:solidFill>
            <a:srgbClr val="282C32"/>
          </a:solidFill>
        </p:spPr>
      </p:sp>
      <p:pic>
        <p:nvPicPr>
          <p:cNvPr id="4"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82C32">
              <a:alpha val="80000"/>
            </a:srgbClr>
          </a:solidFill>
        </p:spPr>
      </p:sp>
      <p:sp>
        <p:nvSpPr>
          <p:cNvPr id="6" name="Text 3"/>
          <p:cNvSpPr/>
          <p:nvPr/>
        </p:nvSpPr>
        <p:spPr>
          <a:xfrm>
            <a:off x="3119795" y="462082"/>
            <a:ext cx="4322088" cy="524470"/>
          </a:xfrm>
          <a:prstGeom prst="rect">
            <a:avLst/>
          </a:prstGeom>
          <a:noFill/>
        </p:spPr>
        <p:txBody>
          <a:bodyPr wrap="none" rtlCol="0" anchor="t"/>
          <a:lstStyle/>
          <a:p>
            <a:pPr marL="0" indent="0">
              <a:lnSpc>
                <a:spcPts val="4130"/>
              </a:lnSpc>
              <a:buNone/>
            </a:pPr>
            <a:r>
              <a:rPr lang="en-US" sz="3305" b="1" dirty="0">
                <a:solidFill>
                  <a:srgbClr val="60A9FF"/>
                </a:solidFill>
                <a:latin typeface="Barlow" pitchFamily="34" charset="0"/>
                <a:ea typeface="Barlow" pitchFamily="34" charset="-122"/>
                <a:cs typeface="Barlow" pitchFamily="34" charset="-120"/>
              </a:rPr>
              <a:t>Experimental Evolution</a:t>
            </a:r>
            <a:endParaRPr lang="en-US" sz="3305" dirty="0"/>
          </a:p>
        </p:txBody>
      </p:sp>
      <p:sp>
        <p:nvSpPr>
          <p:cNvPr id="7" name="Shape 4"/>
          <p:cNvSpPr/>
          <p:nvPr/>
        </p:nvSpPr>
        <p:spPr>
          <a:xfrm>
            <a:off x="7277338" y="1238250"/>
            <a:ext cx="75486" cy="6529149"/>
          </a:xfrm>
          <a:prstGeom prst="roundRect">
            <a:avLst>
              <a:gd name="adj" fmla="val 133388"/>
            </a:avLst>
          </a:prstGeom>
          <a:solidFill>
            <a:srgbClr val="282C32"/>
          </a:solidFill>
        </p:spPr>
      </p:sp>
      <p:sp>
        <p:nvSpPr>
          <p:cNvPr id="8" name="Shape 5"/>
          <p:cNvSpPr/>
          <p:nvPr/>
        </p:nvSpPr>
        <p:spPr>
          <a:xfrm>
            <a:off x="6538972" y="1520309"/>
            <a:ext cx="587335" cy="75486"/>
          </a:xfrm>
          <a:prstGeom prst="roundRect">
            <a:avLst>
              <a:gd name="adj" fmla="val 133388"/>
            </a:avLst>
          </a:prstGeom>
          <a:solidFill>
            <a:srgbClr val="282C32"/>
          </a:solidFill>
        </p:spPr>
      </p:sp>
      <p:sp>
        <p:nvSpPr>
          <p:cNvPr id="9" name="Shape 6"/>
          <p:cNvSpPr/>
          <p:nvPr/>
        </p:nvSpPr>
        <p:spPr>
          <a:xfrm>
            <a:off x="7126307" y="1369338"/>
            <a:ext cx="377547" cy="377547"/>
          </a:xfrm>
          <a:prstGeom prst="roundRect">
            <a:avLst>
              <a:gd name="adj" fmla="val 26669"/>
            </a:avLst>
          </a:prstGeom>
          <a:solidFill>
            <a:srgbClr val="282C32"/>
          </a:solidFill>
        </p:spPr>
      </p:sp>
      <p:sp>
        <p:nvSpPr>
          <p:cNvPr id="10" name="Text 7"/>
          <p:cNvSpPr/>
          <p:nvPr/>
        </p:nvSpPr>
        <p:spPr>
          <a:xfrm>
            <a:off x="7270492" y="1400770"/>
            <a:ext cx="89178" cy="314563"/>
          </a:xfrm>
          <a:prstGeom prst="rect">
            <a:avLst/>
          </a:prstGeom>
          <a:noFill/>
        </p:spPr>
        <p:txBody>
          <a:bodyPr wrap="none" rtlCol="0" anchor="t"/>
          <a:lstStyle/>
          <a:p>
            <a:pPr marL="0" indent="0" algn="ctr">
              <a:lnSpc>
                <a:spcPts val="2480"/>
              </a:lnSpc>
              <a:buNone/>
            </a:pPr>
            <a:r>
              <a:rPr lang="en-US" sz="1980" b="1" dirty="0">
                <a:solidFill>
                  <a:srgbClr val="60A9FF"/>
                </a:solidFill>
                <a:latin typeface="Barlow" pitchFamily="34" charset="0"/>
                <a:ea typeface="Barlow" pitchFamily="34" charset="-122"/>
                <a:cs typeface="Barlow" pitchFamily="34" charset="-120"/>
              </a:rPr>
              <a:t>1</a:t>
            </a:r>
            <a:endParaRPr lang="en-US" sz="1980" dirty="0"/>
          </a:p>
        </p:txBody>
      </p:sp>
      <p:sp>
        <p:nvSpPr>
          <p:cNvPr id="11" name="Text 8"/>
          <p:cNvSpPr/>
          <p:nvPr/>
        </p:nvSpPr>
        <p:spPr>
          <a:xfrm>
            <a:off x="4294465" y="1406009"/>
            <a:ext cx="2097643" cy="262176"/>
          </a:xfrm>
          <a:prstGeom prst="rect">
            <a:avLst/>
          </a:prstGeom>
          <a:noFill/>
        </p:spPr>
        <p:txBody>
          <a:bodyPr wrap="none" rtlCol="0" anchor="t"/>
          <a:lstStyle/>
          <a:p>
            <a:pPr marL="0" indent="0" algn="r">
              <a:lnSpc>
                <a:spcPts val="2065"/>
              </a:lnSpc>
              <a:buNone/>
            </a:pPr>
            <a:r>
              <a:rPr lang="en-US" sz="1650" b="1" dirty="0">
                <a:solidFill>
                  <a:srgbClr val="60A9FF"/>
                </a:solidFill>
                <a:latin typeface="Barlow" pitchFamily="34" charset="0"/>
                <a:ea typeface="Barlow" pitchFamily="34" charset="-122"/>
                <a:cs typeface="Barlow" pitchFamily="34" charset="-120"/>
              </a:rPr>
              <a:t>Methodology</a:t>
            </a:r>
            <a:endParaRPr lang="en-US" sz="1650" dirty="0"/>
          </a:p>
        </p:txBody>
      </p:sp>
      <p:sp>
        <p:nvSpPr>
          <p:cNvPr id="12" name="Text 9"/>
          <p:cNvSpPr/>
          <p:nvPr/>
        </p:nvSpPr>
        <p:spPr>
          <a:xfrm>
            <a:off x="3119795" y="1768793"/>
            <a:ext cx="3272314" cy="2415302"/>
          </a:xfrm>
          <a:prstGeom prst="rect">
            <a:avLst/>
          </a:prstGeom>
          <a:noFill/>
        </p:spPr>
        <p:txBody>
          <a:bodyPr wrap="square" rtlCol="0" anchor="t"/>
          <a:lstStyle/>
          <a:p>
            <a:pPr marL="0" indent="0" algn="r">
              <a:lnSpc>
                <a:spcPts val="2115"/>
              </a:lnSpc>
              <a:buNone/>
            </a:pPr>
            <a:r>
              <a:rPr lang="en-US" sz="1600" dirty="0">
                <a:solidFill>
                  <a:srgbClr val="EEEFF5"/>
                </a:solidFill>
                <a:latin typeface="Calibri" panose="020F0502020204030204" charset="0"/>
                <a:ea typeface="Montserrat" pitchFamily="34" charset="-122"/>
                <a:cs typeface="Calibri" panose="020F0502020204030204" charset="0"/>
              </a:rPr>
              <a:t>The project will follow a rigorous experimental methodology, involving data collection, model training, and systematic evaluation. The team will explore different approaches, fine-tune hyperparameters, and measure the performance of the NLP models against established benchmarks or real-world scenarios.</a:t>
            </a:r>
            <a:endParaRPr lang="en-US" sz="1600" dirty="0">
              <a:latin typeface="Calibri" panose="020F0502020204030204" charset="0"/>
              <a:cs typeface="Calibri" panose="020F0502020204030204" charset="0"/>
            </a:endParaRPr>
          </a:p>
        </p:txBody>
      </p:sp>
      <p:sp>
        <p:nvSpPr>
          <p:cNvPr id="13" name="Shape 10"/>
          <p:cNvSpPr/>
          <p:nvPr/>
        </p:nvSpPr>
        <p:spPr>
          <a:xfrm>
            <a:off x="7503855" y="2359223"/>
            <a:ext cx="587335" cy="75486"/>
          </a:xfrm>
          <a:prstGeom prst="roundRect">
            <a:avLst>
              <a:gd name="adj" fmla="val 133388"/>
            </a:avLst>
          </a:prstGeom>
          <a:solidFill>
            <a:srgbClr val="282C32"/>
          </a:solidFill>
        </p:spPr>
      </p:sp>
      <p:sp>
        <p:nvSpPr>
          <p:cNvPr id="14" name="Shape 11"/>
          <p:cNvSpPr/>
          <p:nvPr/>
        </p:nvSpPr>
        <p:spPr>
          <a:xfrm>
            <a:off x="7126307" y="2208252"/>
            <a:ext cx="377547" cy="377547"/>
          </a:xfrm>
          <a:prstGeom prst="roundRect">
            <a:avLst>
              <a:gd name="adj" fmla="val 26669"/>
            </a:avLst>
          </a:prstGeom>
          <a:solidFill>
            <a:srgbClr val="282C32"/>
          </a:solidFill>
        </p:spPr>
      </p:sp>
      <p:sp>
        <p:nvSpPr>
          <p:cNvPr id="15" name="Text 12"/>
          <p:cNvSpPr/>
          <p:nvPr/>
        </p:nvSpPr>
        <p:spPr>
          <a:xfrm>
            <a:off x="7244536" y="2239685"/>
            <a:ext cx="140970" cy="314563"/>
          </a:xfrm>
          <a:prstGeom prst="rect">
            <a:avLst/>
          </a:prstGeom>
          <a:noFill/>
        </p:spPr>
        <p:txBody>
          <a:bodyPr wrap="none" rtlCol="0" anchor="t"/>
          <a:lstStyle/>
          <a:p>
            <a:pPr marL="0" indent="0" algn="ctr">
              <a:lnSpc>
                <a:spcPts val="2480"/>
              </a:lnSpc>
              <a:buNone/>
            </a:pPr>
            <a:r>
              <a:rPr lang="en-US" sz="1980" b="1" dirty="0">
                <a:solidFill>
                  <a:srgbClr val="60A9FF"/>
                </a:solidFill>
                <a:latin typeface="Barlow" pitchFamily="34" charset="0"/>
                <a:ea typeface="Barlow" pitchFamily="34" charset="-122"/>
                <a:cs typeface="Barlow" pitchFamily="34" charset="-120"/>
              </a:rPr>
              <a:t>2</a:t>
            </a:r>
            <a:endParaRPr lang="en-US" sz="1980" dirty="0"/>
          </a:p>
        </p:txBody>
      </p:sp>
      <p:sp>
        <p:nvSpPr>
          <p:cNvPr id="16" name="Text 13"/>
          <p:cNvSpPr/>
          <p:nvPr/>
        </p:nvSpPr>
        <p:spPr>
          <a:xfrm>
            <a:off x="8238053" y="2244923"/>
            <a:ext cx="2097643" cy="262176"/>
          </a:xfrm>
          <a:prstGeom prst="rect">
            <a:avLst/>
          </a:prstGeom>
          <a:noFill/>
        </p:spPr>
        <p:txBody>
          <a:bodyPr wrap="none" rtlCol="0" anchor="t"/>
          <a:lstStyle/>
          <a:p>
            <a:pPr marL="0" indent="0" algn="l">
              <a:lnSpc>
                <a:spcPts val="2065"/>
              </a:lnSpc>
              <a:buNone/>
            </a:pPr>
            <a:r>
              <a:rPr lang="en-US" sz="1650" b="1" dirty="0">
                <a:solidFill>
                  <a:srgbClr val="60A9FF"/>
                </a:solidFill>
                <a:latin typeface="Barlow" pitchFamily="34" charset="0"/>
                <a:ea typeface="Barlow" pitchFamily="34" charset="-122"/>
                <a:cs typeface="Barlow" pitchFamily="34" charset="-120"/>
              </a:rPr>
              <a:t>Results</a:t>
            </a:r>
            <a:endParaRPr lang="en-US" sz="1650" dirty="0"/>
          </a:p>
        </p:txBody>
      </p:sp>
      <p:sp>
        <p:nvSpPr>
          <p:cNvPr id="17" name="Text 14"/>
          <p:cNvSpPr/>
          <p:nvPr/>
        </p:nvSpPr>
        <p:spPr>
          <a:xfrm>
            <a:off x="8238053" y="2607707"/>
            <a:ext cx="3272433" cy="2683669"/>
          </a:xfrm>
          <a:prstGeom prst="rect">
            <a:avLst/>
          </a:prstGeom>
          <a:noFill/>
        </p:spPr>
        <p:txBody>
          <a:bodyPr wrap="square" rtlCol="0" anchor="t"/>
          <a:lstStyle/>
          <a:p>
            <a:pPr marL="0" indent="0" algn="l">
              <a:lnSpc>
                <a:spcPts val="2115"/>
              </a:lnSpc>
              <a:buNone/>
            </a:pPr>
            <a:r>
              <a:rPr lang="en-US" sz="1600" dirty="0">
                <a:solidFill>
                  <a:srgbClr val="EEEFF5"/>
                </a:solidFill>
                <a:latin typeface="Calibri" panose="020F0502020204030204" charset="0"/>
                <a:ea typeface="Montserrat" pitchFamily="34" charset="-122"/>
                <a:cs typeface="Calibri" panose="020F0502020204030204" charset="0"/>
              </a:rPr>
              <a:t>The project's findings will be thoroughly documented and analyzed. The team will present the results, including performance metrics, qualitative assessments, and insights gained from the experimental process. The results will be used to refine the algorithms and determine the most effective approaches for solving the problem at hand.</a:t>
            </a:r>
            <a:endParaRPr lang="en-US" sz="1600" dirty="0">
              <a:latin typeface="Calibri" panose="020F0502020204030204" charset="0"/>
              <a:cs typeface="Calibri" panose="020F0502020204030204" charset="0"/>
            </a:endParaRPr>
          </a:p>
        </p:txBody>
      </p:sp>
      <p:sp>
        <p:nvSpPr>
          <p:cNvPr id="18" name="Shape 15"/>
          <p:cNvSpPr/>
          <p:nvPr/>
        </p:nvSpPr>
        <p:spPr>
          <a:xfrm>
            <a:off x="6538972" y="4801672"/>
            <a:ext cx="587335" cy="75486"/>
          </a:xfrm>
          <a:prstGeom prst="roundRect">
            <a:avLst>
              <a:gd name="adj" fmla="val 133388"/>
            </a:avLst>
          </a:prstGeom>
          <a:solidFill>
            <a:srgbClr val="282C32"/>
          </a:solidFill>
        </p:spPr>
      </p:sp>
      <p:sp>
        <p:nvSpPr>
          <p:cNvPr id="19" name="Shape 16"/>
          <p:cNvSpPr/>
          <p:nvPr/>
        </p:nvSpPr>
        <p:spPr>
          <a:xfrm>
            <a:off x="7126307" y="4650700"/>
            <a:ext cx="377547" cy="377547"/>
          </a:xfrm>
          <a:prstGeom prst="roundRect">
            <a:avLst>
              <a:gd name="adj" fmla="val 26669"/>
            </a:avLst>
          </a:prstGeom>
          <a:solidFill>
            <a:srgbClr val="282C32"/>
          </a:solidFill>
        </p:spPr>
      </p:sp>
      <p:sp>
        <p:nvSpPr>
          <p:cNvPr id="20" name="Text 17"/>
          <p:cNvSpPr/>
          <p:nvPr/>
        </p:nvSpPr>
        <p:spPr>
          <a:xfrm>
            <a:off x="7247037" y="4682133"/>
            <a:ext cx="135969" cy="314563"/>
          </a:xfrm>
          <a:prstGeom prst="rect">
            <a:avLst/>
          </a:prstGeom>
          <a:noFill/>
        </p:spPr>
        <p:txBody>
          <a:bodyPr wrap="none" rtlCol="0" anchor="t"/>
          <a:lstStyle/>
          <a:p>
            <a:pPr marL="0" indent="0" algn="ctr">
              <a:lnSpc>
                <a:spcPts val="2480"/>
              </a:lnSpc>
              <a:buNone/>
            </a:pPr>
            <a:r>
              <a:rPr lang="en-US" sz="1980" b="1" dirty="0">
                <a:solidFill>
                  <a:srgbClr val="60A9FF"/>
                </a:solidFill>
                <a:latin typeface="Barlow" pitchFamily="34" charset="0"/>
                <a:ea typeface="Barlow" pitchFamily="34" charset="-122"/>
                <a:cs typeface="Barlow" pitchFamily="34" charset="-120"/>
              </a:rPr>
              <a:t>3</a:t>
            </a:r>
            <a:endParaRPr lang="en-US" sz="1980" dirty="0"/>
          </a:p>
        </p:txBody>
      </p:sp>
      <p:sp>
        <p:nvSpPr>
          <p:cNvPr id="21" name="Text 18"/>
          <p:cNvSpPr/>
          <p:nvPr/>
        </p:nvSpPr>
        <p:spPr>
          <a:xfrm>
            <a:off x="4294465" y="4687372"/>
            <a:ext cx="2097643" cy="262176"/>
          </a:xfrm>
          <a:prstGeom prst="rect">
            <a:avLst/>
          </a:prstGeom>
          <a:noFill/>
        </p:spPr>
        <p:txBody>
          <a:bodyPr wrap="none" rtlCol="0" anchor="t"/>
          <a:lstStyle/>
          <a:p>
            <a:pPr marL="0" indent="0" algn="r">
              <a:lnSpc>
                <a:spcPts val="2065"/>
              </a:lnSpc>
              <a:buNone/>
            </a:pPr>
            <a:r>
              <a:rPr lang="en-US" sz="1650" b="1" dirty="0">
                <a:solidFill>
                  <a:srgbClr val="60A9FF"/>
                </a:solidFill>
                <a:latin typeface="Barlow" pitchFamily="34" charset="0"/>
                <a:ea typeface="Barlow" pitchFamily="34" charset="-122"/>
                <a:cs typeface="Barlow" pitchFamily="34" charset="-120"/>
              </a:rPr>
              <a:t>Discussion</a:t>
            </a:r>
            <a:endParaRPr lang="en-US" sz="1650" dirty="0"/>
          </a:p>
        </p:txBody>
      </p:sp>
      <p:sp>
        <p:nvSpPr>
          <p:cNvPr id="22" name="Text 19"/>
          <p:cNvSpPr/>
          <p:nvPr/>
        </p:nvSpPr>
        <p:spPr>
          <a:xfrm>
            <a:off x="3119795" y="5050155"/>
            <a:ext cx="3272314" cy="2415302"/>
          </a:xfrm>
          <a:prstGeom prst="rect">
            <a:avLst/>
          </a:prstGeom>
          <a:noFill/>
        </p:spPr>
        <p:txBody>
          <a:bodyPr wrap="square" rtlCol="0" anchor="t"/>
          <a:lstStyle/>
          <a:p>
            <a:pPr marL="0" indent="0" algn="r">
              <a:lnSpc>
                <a:spcPts val="2115"/>
              </a:lnSpc>
              <a:buNone/>
            </a:pPr>
            <a:r>
              <a:rPr lang="en-US" sz="1600" dirty="0">
                <a:solidFill>
                  <a:srgbClr val="EEEFF5"/>
                </a:solidFill>
                <a:latin typeface="Calibri" panose="020F0502020204030204" charset="0"/>
                <a:ea typeface="Montserrat" pitchFamily="34" charset="-122"/>
                <a:cs typeface="Calibri" panose="020F0502020204030204" charset="0"/>
              </a:rPr>
              <a:t>The team will engage in a comprehensive discussion of the project's findings, highlighting the strengths, limitations, and potential areas for improvement. This discussion will also explore the broader implications of the project's outcomes and how they can contribute to the field of natural language processing.</a:t>
            </a:r>
            <a:endParaRPr lang="en-US" sz="1600" dirty="0">
              <a:latin typeface="Calibri" panose="020F0502020204030204" charset="0"/>
              <a:cs typeface="Calibri" panose="020F05020202040302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p:spPr>
      </p:sp>
      <p:sp>
        <p:nvSpPr>
          <p:cNvPr id="3" name="Shape 1"/>
          <p:cNvSpPr/>
          <p:nvPr/>
        </p:nvSpPr>
        <p:spPr>
          <a:xfrm>
            <a:off x="0" y="0"/>
            <a:ext cx="14630400" cy="8231743"/>
          </a:xfrm>
          <a:prstGeom prst="rect">
            <a:avLst/>
          </a:prstGeom>
          <a:solidFill>
            <a:srgbClr val="282C32"/>
          </a:solidFill>
        </p:spPr>
      </p:sp>
      <p:pic>
        <p:nvPicPr>
          <p:cNvPr id="4" name="Image 0" descr="preencoded.png"/>
          <p:cNvPicPr>
            <a:picLocks noChangeAspect="1"/>
          </p:cNvPicPr>
          <p:nvPr/>
        </p:nvPicPr>
        <p:blipFill>
          <a:blip r:embed="rId1"/>
          <a:stretch>
            <a:fillRect/>
          </a:stretch>
        </p:blipFill>
        <p:spPr>
          <a:xfrm>
            <a:off x="10972800" y="0"/>
            <a:ext cx="3657600" cy="8231743"/>
          </a:xfrm>
          <a:prstGeom prst="rect">
            <a:avLst/>
          </a:prstGeom>
        </p:spPr>
      </p:pic>
      <p:sp>
        <p:nvSpPr>
          <p:cNvPr id="5" name="Text 2"/>
          <p:cNvSpPr/>
          <p:nvPr/>
        </p:nvSpPr>
        <p:spPr>
          <a:xfrm>
            <a:off x="802005" y="588169"/>
            <a:ext cx="5346978" cy="668298"/>
          </a:xfrm>
          <a:prstGeom prst="rect">
            <a:avLst/>
          </a:prstGeom>
          <a:noFill/>
        </p:spPr>
        <p:txBody>
          <a:bodyPr wrap="none" rtlCol="0" anchor="t"/>
          <a:lstStyle/>
          <a:p>
            <a:pPr marL="0" indent="0">
              <a:lnSpc>
                <a:spcPts val="5265"/>
              </a:lnSpc>
              <a:buNone/>
            </a:pPr>
            <a:r>
              <a:rPr lang="en-US" sz="4210" b="1" dirty="0">
                <a:solidFill>
                  <a:srgbClr val="60A9FF"/>
                </a:solidFill>
                <a:latin typeface="Barlow" pitchFamily="34" charset="0"/>
                <a:ea typeface="Barlow" pitchFamily="34" charset="-122"/>
                <a:cs typeface="Barlow" pitchFamily="34" charset="-120"/>
              </a:rPr>
              <a:t>Related Work</a:t>
            </a:r>
            <a:endParaRPr lang="en-US" sz="4210" dirty="0"/>
          </a:p>
        </p:txBody>
      </p:sp>
      <p:sp>
        <p:nvSpPr>
          <p:cNvPr id="6" name="Shape 3"/>
          <p:cNvSpPr/>
          <p:nvPr/>
        </p:nvSpPr>
        <p:spPr>
          <a:xfrm>
            <a:off x="802005" y="1744266"/>
            <a:ext cx="481132" cy="481132"/>
          </a:xfrm>
          <a:prstGeom prst="roundRect">
            <a:avLst>
              <a:gd name="adj" fmla="val 26672"/>
            </a:avLst>
          </a:prstGeom>
          <a:solidFill>
            <a:srgbClr val="282C32"/>
          </a:solidFill>
        </p:spPr>
      </p:sp>
      <p:sp>
        <p:nvSpPr>
          <p:cNvPr id="7" name="Text 4"/>
          <p:cNvSpPr/>
          <p:nvPr/>
        </p:nvSpPr>
        <p:spPr>
          <a:xfrm>
            <a:off x="985718" y="1784271"/>
            <a:ext cx="113586" cy="401003"/>
          </a:xfrm>
          <a:prstGeom prst="rect">
            <a:avLst/>
          </a:prstGeom>
          <a:noFill/>
        </p:spPr>
        <p:txBody>
          <a:bodyPr wrap="none" rtlCol="0" anchor="t"/>
          <a:lstStyle/>
          <a:p>
            <a:pPr marL="0" indent="0" algn="ctr">
              <a:lnSpc>
                <a:spcPts val="3160"/>
              </a:lnSpc>
              <a:buNone/>
            </a:pPr>
            <a:r>
              <a:rPr lang="en-US" sz="2525" b="1" dirty="0">
                <a:solidFill>
                  <a:srgbClr val="60A9FF"/>
                </a:solidFill>
                <a:latin typeface="Barlow" pitchFamily="34" charset="0"/>
                <a:ea typeface="Barlow" pitchFamily="34" charset="-122"/>
                <a:cs typeface="Barlow" pitchFamily="34" charset="-120"/>
              </a:rPr>
              <a:t>1</a:t>
            </a:r>
            <a:endParaRPr lang="en-US" sz="2525" dirty="0"/>
          </a:p>
        </p:txBody>
      </p:sp>
      <p:sp>
        <p:nvSpPr>
          <p:cNvPr id="8" name="Text 5"/>
          <p:cNvSpPr/>
          <p:nvPr/>
        </p:nvSpPr>
        <p:spPr>
          <a:xfrm>
            <a:off x="1496973" y="1817727"/>
            <a:ext cx="2923461" cy="334089"/>
          </a:xfrm>
          <a:prstGeom prst="rect">
            <a:avLst/>
          </a:prstGeom>
          <a:noFill/>
        </p:spPr>
        <p:txBody>
          <a:bodyPr wrap="none" rtlCol="0" anchor="t"/>
          <a:lstStyle/>
          <a:p>
            <a:pPr marL="0" indent="0">
              <a:lnSpc>
                <a:spcPts val="2630"/>
              </a:lnSpc>
              <a:buNone/>
            </a:pPr>
            <a:r>
              <a:rPr lang="en-US" sz="2105" b="1" dirty="0">
                <a:solidFill>
                  <a:srgbClr val="60A9FF"/>
                </a:solidFill>
                <a:latin typeface="Barlow" pitchFamily="34" charset="0"/>
                <a:ea typeface="Barlow" pitchFamily="34" charset="-122"/>
                <a:cs typeface="Barlow" pitchFamily="34" charset="-120"/>
              </a:rPr>
              <a:t>Existing NLP Techniques</a:t>
            </a:r>
            <a:endParaRPr lang="en-US" sz="2105" dirty="0"/>
          </a:p>
        </p:txBody>
      </p:sp>
      <p:sp>
        <p:nvSpPr>
          <p:cNvPr id="9" name="Text 6"/>
          <p:cNvSpPr/>
          <p:nvPr/>
        </p:nvSpPr>
        <p:spPr>
          <a:xfrm>
            <a:off x="1496973" y="2280047"/>
            <a:ext cx="3882509" cy="3078599"/>
          </a:xfrm>
          <a:prstGeom prst="rect">
            <a:avLst/>
          </a:prstGeom>
          <a:noFill/>
        </p:spPr>
        <p:txBody>
          <a:bodyPr wrap="square" rtlCol="0" anchor="t"/>
          <a:lstStyle/>
          <a:p>
            <a:pPr marL="0" indent="0">
              <a:lnSpc>
                <a:spcPts val="2695"/>
              </a:lnSpc>
              <a:buNone/>
            </a:pPr>
            <a:r>
              <a:rPr lang="en-US" sz="1685" dirty="0">
                <a:solidFill>
                  <a:srgbClr val="EEEFF5"/>
                </a:solidFill>
                <a:latin typeface="Calibri" panose="020F0502020204030204" charset="0"/>
                <a:ea typeface="Montserrat" pitchFamily="34" charset="-122"/>
                <a:cs typeface="Calibri" panose="020F0502020204030204" charset="0"/>
              </a:rPr>
              <a:t>The team will conduct a thorough review of the existing literature and research in the field of natural language processing. This will involve identifying and analyzing relevant techniques, algorithms, and approaches that have been successfully applied to similar problems.</a:t>
            </a:r>
            <a:endParaRPr lang="en-US" sz="1685" dirty="0">
              <a:latin typeface="Calibri" panose="020F0502020204030204" charset="0"/>
              <a:cs typeface="Calibri" panose="020F0502020204030204" charset="0"/>
            </a:endParaRPr>
          </a:p>
        </p:txBody>
      </p:sp>
      <p:sp>
        <p:nvSpPr>
          <p:cNvPr id="10" name="Shape 7"/>
          <p:cNvSpPr/>
          <p:nvPr/>
        </p:nvSpPr>
        <p:spPr>
          <a:xfrm>
            <a:off x="5593318" y="1744266"/>
            <a:ext cx="481132" cy="481132"/>
          </a:xfrm>
          <a:prstGeom prst="roundRect">
            <a:avLst>
              <a:gd name="adj" fmla="val 26672"/>
            </a:avLst>
          </a:prstGeom>
          <a:solidFill>
            <a:srgbClr val="282C32"/>
          </a:solidFill>
        </p:spPr>
      </p:sp>
      <p:sp>
        <p:nvSpPr>
          <p:cNvPr id="11" name="Text 8"/>
          <p:cNvSpPr/>
          <p:nvPr/>
        </p:nvSpPr>
        <p:spPr>
          <a:xfrm>
            <a:off x="5744051" y="1784271"/>
            <a:ext cx="179665" cy="401003"/>
          </a:xfrm>
          <a:prstGeom prst="rect">
            <a:avLst/>
          </a:prstGeom>
          <a:noFill/>
        </p:spPr>
        <p:txBody>
          <a:bodyPr wrap="none" rtlCol="0" anchor="t"/>
          <a:lstStyle/>
          <a:p>
            <a:pPr marL="0" indent="0" algn="ctr">
              <a:lnSpc>
                <a:spcPts val="3160"/>
              </a:lnSpc>
              <a:buNone/>
            </a:pPr>
            <a:r>
              <a:rPr lang="en-US" sz="2525" b="1" dirty="0">
                <a:solidFill>
                  <a:srgbClr val="60A9FF"/>
                </a:solidFill>
                <a:latin typeface="Barlow" pitchFamily="34" charset="0"/>
                <a:ea typeface="Barlow" pitchFamily="34" charset="-122"/>
                <a:cs typeface="Barlow" pitchFamily="34" charset="-120"/>
              </a:rPr>
              <a:t>2</a:t>
            </a:r>
            <a:endParaRPr lang="en-US" sz="2525" dirty="0"/>
          </a:p>
        </p:txBody>
      </p:sp>
      <p:sp>
        <p:nvSpPr>
          <p:cNvPr id="12" name="Text 9"/>
          <p:cNvSpPr/>
          <p:nvPr/>
        </p:nvSpPr>
        <p:spPr>
          <a:xfrm>
            <a:off x="6288286" y="1817727"/>
            <a:ext cx="2769751" cy="334089"/>
          </a:xfrm>
          <a:prstGeom prst="rect">
            <a:avLst/>
          </a:prstGeom>
          <a:noFill/>
        </p:spPr>
        <p:txBody>
          <a:bodyPr wrap="none" rtlCol="0" anchor="t"/>
          <a:lstStyle/>
          <a:p>
            <a:pPr marL="0" indent="0">
              <a:lnSpc>
                <a:spcPts val="2630"/>
              </a:lnSpc>
              <a:buNone/>
            </a:pPr>
            <a:r>
              <a:rPr lang="en-US" sz="2105" b="1" dirty="0">
                <a:solidFill>
                  <a:srgbClr val="60A9FF"/>
                </a:solidFill>
                <a:latin typeface="Barlow" pitchFamily="34" charset="0"/>
                <a:ea typeface="Barlow" pitchFamily="34" charset="-122"/>
                <a:cs typeface="Barlow" pitchFamily="34" charset="-120"/>
              </a:rPr>
              <a:t>Innovative Applications</a:t>
            </a:r>
            <a:endParaRPr lang="en-US" sz="2105" dirty="0"/>
          </a:p>
        </p:txBody>
      </p:sp>
      <p:sp>
        <p:nvSpPr>
          <p:cNvPr id="13" name="Text 10"/>
          <p:cNvSpPr/>
          <p:nvPr/>
        </p:nvSpPr>
        <p:spPr>
          <a:xfrm>
            <a:off x="6288286" y="2280047"/>
            <a:ext cx="3882509" cy="3078599"/>
          </a:xfrm>
          <a:prstGeom prst="rect">
            <a:avLst/>
          </a:prstGeom>
          <a:noFill/>
        </p:spPr>
        <p:txBody>
          <a:bodyPr wrap="square" rtlCol="0" anchor="t"/>
          <a:lstStyle/>
          <a:p>
            <a:pPr marL="0" indent="0">
              <a:lnSpc>
                <a:spcPts val="2695"/>
              </a:lnSpc>
              <a:buNone/>
            </a:pPr>
            <a:r>
              <a:rPr lang="en-US" sz="1685" dirty="0">
                <a:solidFill>
                  <a:srgbClr val="EEEFF5"/>
                </a:solidFill>
                <a:latin typeface="Calibri" panose="020F0502020204030204" charset="0"/>
                <a:ea typeface="Montserrat" pitchFamily="34" charset="-122"/>
                <a:cs typeface="Calibri" panose="020F0502020204030204" charset="0"/>
              </a:rPr>
              <a:t>The project will also explore innovative applications of NLP that push the boundaries of what's currently possible. This may involve combining NLP with other technologies, such as computer vision or speech recognition, or applying NLP techniques to novel domains</a:t>
            </a:r>
            <a:r>
              <a:rPr lang="en-US" sz="1685" dirty="0">
                <a:solidFill>
                  <a:srgbClr val="EEEFF5"/>
                </a:solidFill>
                <a:latin typeface="Montserrat" pitchFamily="34" charset="0"/>
                <a:ea typeface="Montserrat" pitchFamily="34" charset="-122"/>
                <a:cs typeface="Montserrat" pitchFamily="34" charset="-120"/>
              </a:rPr>
              <a:t>.</a:t>
            </a:r>
            <a:endParaRPr lang="en-US" sz="1685" dirty="0"/>
          </a:p>
        </p:txBody>
      </p:sp>
      <p:sp>
        <p:nvSpPr>
          <p:cNvPr id="14" name="Shape 11"/>
          <p:cNvSpPr/>
          <p:nvPr/>
        </p:nvSpPr>
        <p:spPr>
          <a:xfrm>
            <a:off x="802005" y="5739527"/>
            <a:ext cx="481132" cy="481132"/>
          </a:xfrm>
          <a:prstGeom prst="roundRect">
            <a:avLst>
              <a:gd name="adj" fmla="val 26672"/>
            </a:avLst>
          </a:prstGeom>
          <a:solidFill>
            <a:srgbClr val="282C32"/>
          </a:solidFill>
        </p:spPr>
      </p:sp>
      <p:sp>
        <p:nvSpPr>
          <p:cNvPr id="15" name="Text 12"/>
          <p:cNvSpPr/>
          <p:nvPr/>
        </p:nvSpPr>
        <p:spPr>
          <a:xfrm>
            <a:off x="955953" y="5779532"/>
            <a:ext cx="173236" cy="401003"/>
          </a:xfrm>
          <a:prstGeom prst="rect">
            <a:avLst/>
          </a:prstGeom>
          <a:noFill/>
        </p:spPr>
        <p:txBody>
          <a:bodyPr wrap="none" rtlCol="0" anchor="t"/>
          <a:lstStyle/>
          <a:p>
            <a:pPr marL="0" indent="0" algn="ctr">
              <a:lnSpc>
                <a:spcPts val="3160"/>
              </a:lnSpc>
              <a:buNone/>
            </a:pPr>
            <a:r>
              <a:rPr lang="en-US" sz="2525" b="1" dirty="0">
                <a:solidFill>
                  <a:srgbClr val="60A9FF"/>
                </a:solidFill>
                <a:latin typeface="Barlow" pitchFamily="34" charset="0"/>
                <a:ea typeface="Barlow" pitchFamily="34" charset="-122"/>
                <a:cs typeface="Barlow" pitchFamily="34" charset="-120"/>
              </a:rPr>
              <a:t>3</a:t>
            </a:r>
            <a:endParaRPr lang="en-US" sz="2525" dirty="0"/>
          </a:p>
        </p:txBody>
      </p:sp>
      <p:sp>
        <p:nvSpPr>
          <p:cNvPr id="16" name="Text 13"/>
          <p:cNvSpPr/>
          <p:nvPr/>
        </p:nvSpPr>
        <p:spPr>
          <a:xfrm>
            <a:off x="1496973" y="5812988"/>
            <a:ext cx="3506748" cy="334089"/>
          </a:xfrm>
          <a:prstGeom prst="rect">
            <a:avLst/>
          </a:prstGeom>
          <a:noFill/>
        </p:spPr>
        <p:txBody>
          <a:bodyPr wrap="none" rtlCol="0" anchor="t"/>
          <a:lstStyle/>
          <a:p>
            <a:pPr marL="0" indent="0">
              <a:lnSpc>
                <a:spcPts val="2630"/>
              </a:lnSpc>
              <a:buNone/>
            </a:pPr>
            <a:r>
              <a:rPr lang="en-US" sz="2105" b="1" dirty="0">
                <a:solidFill>
                  <a:srgbClr val="60A9FF"/>
                </a:solidFill>
                <a:latin typeface="Barlow" pitchFamily="34" charset="0"/>
                <a:ea typeface="Barlow" pitchFamily="34" charset="-122"/>
                <a:cs typeface="Barlow" pitchFamily="34" charset="-120"/>
              </a:rPr>
              <a:t>Benchmarking and Evaluation</a:t>
            </a:r>
            <a:endParaRPr lang="en-US" sz="2105" dirty="0"/>
          </a:p>
        </p:txBody>
      </p:sp>
      <p:sp>
        <p:nvSpPr>
          <p:cNvPr id="17" name="Text 14"/>
          <p:cNvSpPr/>
          <p:nvPr/>
        </p:nvSpPr>
        <p:spPr>
          <a:xfrm>
            <a:off x="1496973" y="6275308"/>
            <a:ext cx="8673822" cy="1368266"/>
          </a:xfrm>
          <a:prstGeom prst="rect">
            <a:avLst/>
          </a:prstGeom>
          <a:noFill/>
        </p:spPr>
        <p:txBody>
          <a:bodyPr wrap="square" rtlCol="0" anchor="t"/>
          <a:lstStyle/>
          <a:p>
            <a:pPr marL="0" indent="0">
              <a:lnSpc>
                <a:spcPts val="2695"/>
              </a:lnSpc>
              <a:buNone/>
            </a:pPr>
            <a:r>
              <a:rPr lang="en-US" sz="1685" dirty="0">
                <a:solidFill>
                  <a:srgbClr val="EEEFF5"/>
                </a:solidFill>
                <a:latin typeface="Calibri" panose="020F0502020204030204" charset="0"/>
                <a:ea typeface="Montserrat" pitchFamily="34" charset="-122"/>
                <a:cs typeface="Calibri" panose="020F0502020204030204" charset="0"/>
              </a:rPr>
              <a:t>The team will research established benchmarks and evaluation metrics used in the NLP community to assess the performance and effectiveness of their proposed solution. This will ensure that the project's outcomes can be objectively measured and compared to state-of-the-art approaches</a:t>
            </a:r>
            <a:r>
              <a:rPr lang="en-US" sz="1685" dirty="0">
                <a:solidFill>
                  <a:srgbClr val="EEEFF5"/>
                </a:solidFill>
                <a:latin typeface="Montserrat" pitchFamily="34" charset="0"/>
                <a:ea typeface="Montserrat" pitchFamily="34" charset="-122"/>
                <a:cs typeface="Montserrat" pitchFamily="34" charset="-120"/>
              </a:rPr>
              <a:t>.</a:t>
            </a:r>
            <a:endParaRPr lang="en-US" sz="1685"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p:spPr>
      </p:sp>
      <p:sp>
        <p:nvSpPr>
          <p:cNvPr id="3" name="Shape 1"/>
          <p:cNvSpPr/>
          <p:nvPr/>
        </p:nvSpPr>
        <p:spPr>
          <a:xfrm>
            <a:off x="0" y="0"/>
            <a:ext cx="14630400" cy="8230076"/>
          </a:xfrm>
          <a:prstGeom prst="rect">
            <a:avLst/>
          </a:prstGeom>
          <a:solidFill>
            <a:srgbClr val="282C32"/>
          </a:solidFill>
        </p:spPr>
      </p:sp>
      <p:sp>
        <p:nvSpPr>
          <p:cNvPr id="4" name="Text 2"/>
          <p:cNvSpPr/>
          <p:nvPr/>
        </p:nvSpPr>
        <p:spPr>
          <a:xfrm>
            <a:off x="2631877" y="515064"/>
            <a:ext cx="4683323" cy="585430"/>
          </a:xfrm>
          <a:prstGeom prst="rect">
            <a:avLst/>
          </a:prstGeom>
          <a:noFill/>
        </p:spPr>
        <p:txBody>
          <a:bodyPr wrap="none" rtlCol="0" anchor="t"/>
          <a:lstStyle/>
          <a:p>
            <a:pPr marL="0" indent="0">
              <a:lnSpc>
                <a:spcPts val="4610"/>
              </a:lnSpc>
              <a:buNone/>
            </a:pPr>
            <a:r>
              <a:rPr lang="en-US" sz="3690" b="1" dirty="0">
                <a:solidFill>
                  <a:srgbClr val="60A9FF"/>
                </a:solidFill>
                <a:latin typeface="Barlow" pitchFamily="34" charset="0"/>
                <a:ea typeface="Barlow" pitchFamily="34" charset="-122"/>
                <a:cs typeface="Barlow" pitchFamily="34" charset="-120"/>
              </a:rPr>
              <a:t>Future Work</a:t>
            </a:r>
            <a:endParaRPr lang="en-US" sz="3690" dirty="0"/>
          </a:p>
        </p:txBody>
      </p:sp>
      <p:sp>
        <p:nvSpPr>
          <p:cNvPr id="5" name="Shape 3"/>
          <p:cNvSpPr/>
          <p:nvPr/>
        </p:nvSpPr>
        <p:spPr>
          <a:xfrm>
            <a:off x="2631877" y="1475065"/>
            <a:ext cx="4589740" cy="2876550"/>
          </a:xfrm>
          <a:prstGeom prst="roundRect">
            <a:avLst>
              <a:gd name="adj" fmla="val 3907"/>
            </a:avLst>
          </a:prstGeom>
          <a:solidFill>
            <a:srgbClr val="282C32"/>
          </a:solidFill>
        </p:spPr>
      </p:sp>
      <p:sp>
        <p:nvSpPr>
          <p:cNvPr id="6" name="Text 4"/>
          <p:cNvSpPr/>
          <p:nvPr/>
        </p:nvSpPr>
        <p:spPr>
          <a:xfrm>
            <a:off x="2819162" y="1662351"/>
            <a:ext cx="2621042" cy="292656"/>
          </a:xfrm>
          <a:prstGeom prst="rect">
            <a:avLst/>
          </a:prstGeom>
          <a:noFill/>
        </p:spPr>
        <p:txBody>
          <a:bodyPr wrap="none" rtlCol="0" anchor="t"/>
          <a:lstStyle/>
          <a:p>
            <a:pPr marL="0" indent="0">
              <a:lnSpc>
                <a:spcPts val="2305"/>
              </a:lnSpc>
              <a:buNone/>
            </a:pPr>
            <a:r>
              <a:rPr lang="en-US" sz="1845" b="1" dirty="0">
                <a:solidFill>
                  <a:srgbClr val="60A9FF"/>
                </a:solidFill>
                <a:latin typeface="Barlow" pitchFamily="34" charset="0"/>
                <a:ea typeface="Barlow" pitchFamily="34" charset="-122"/>
                <a:cs typeface="Barlow" pitchFamily="34" charset="-120"/>
              </a:rPr>
              <a:t>Scalability and Efficiency</a:t>
            </a:r>
            <a:endParaRPr lang="en-US" sz="1845" dirty="0"/>
          </a:p>
        </p:txBody>
      </p:sp>
      <p:sp>
        <p:nvSpPr>
          <p:cNvPr id="7" name="Text 5"/>
          <p:cNvSpPr/>
          <p:nvPr/>
        </p:nvSpPr>
        <p:spPr>
          <a:xfrm>
            <a:off x="2819162" y="2067401"/>
            <a:ext cx="4215170" cy="2096929"/>
          </a:xfrm>
          <a:prstGeom prst="rect">
            <a:avLst/>
          </a:prstGeom>
          <a:noFill/>
        </p:spPr>
        <p:txBody>
          <a:bodyPr wrap="square" rtlCol="0" anchor="t"/>
          <a:lstStyle/>
          <a:p>
            <a:pPr marL="0" indent="0">
              <a:lnSpc>
                <a:spcPts val="2360"/>
              </a:lnSpc>
              <a:buNone/>
            </a:pPr>
            <a:r>
              <a:rPr lang="en-US" sz="1600" dirty="0">
                <a:solidFill>
                  <a:srgbClr val="EEEFF5"/>
                </a:solidFill>
                <a:latin typeface="Calibri" panose="020F0502020204030204" charset="0"/>
                <a:ea typeface="Montserrat" pitchFamily="34" charset="-122"/>
                <a:cs typeface="Calibri" panose="020F0502020204030204" charset="0"/>
              </a:rPr>
              <a:t>The project will explore ways to scale the NLP algorithms and improve their efficiency, enabling them to handle larger datasets and real-time processing requirements. This may involve investigating techniques like distributed computing, transfer learning, or model optimization.</a:t>
            </a:r>
            <a:endParaRPr lang="en-US" sz="1600" dirty="0">
              <a:latin typeface="Calibri" panose="020F0502020204030204" charset="0"/>
              <a:cs typeface="Calibri" panose="020F0502020204030204" charset="0"/>
            </a:endParaRPr>
          </a:p>
        </p:txBody>
      </p:sp>
      <p:sp>
        <p:nvSpPr>
          <p:cNvPr id="8" name="Shape 6"/>
          <p:cNvSpPr/>
          <p:nvPr/>
        </p:nvSpPr>
        <p:spPr>
          <a:xfrm>
            <a:off x="7408902" y="1475065"/>
            <a:ext cx="4589740" cy="2876550"/>
          </a:xfrm>
          <a:prstGeom prst="roundRect">
            <a:avLst>
              <a:gd name="adj" fmla="val 3907"/>
            </a:avLst>
          </a:prstGeom>
          <a:solidFill>
            <a:srgbClr val="282C32"/>
          </a:solidFill>
        </p:spPr>
      </p:sp>
      <p:sp>
        <p:nvSpPr>
          <p:cNvPr id="9" name="Text 7"/>
          <p:cNvSpPr/>
          <p:nvPr/>
        </p:nvSpPr>
        <p:spPr>
          <a:xfrm>
            <a:off x="7596187" y="1662351"/>
            <a:ext cx="2341602" cy="292656"/>
          </a:xfrm>
          <a:prstGeom prst="rect">
            <a:avLst/>
          </a:prstGeom>
          <a:noFill/>
        </p:spPr>
        <p:txBody>
          <a:bodyPr wrap="none" rtlCol="0" anchor="t"/>
          <a:lstStyle/>
          <a:p>
            <a:pPr marL="0" indent="0">
              <a:lnSpc>
                <a:spcPts val="2305"/>
              </a:lnSpc>
              <a:buNone/>
            </a:pPr>
            <a:r>
              <a:rPr lang="en-US" sz="1845" b="1" dirty="0">
                <a:solidFill>
                  <a:srgbClr val="60A9FF"/>
                </a:solidFill>
                <a:latin typeface="Barlow" pitchFamily="34" charset="0"/>
                <a:ea typeface="Barlow" pitchFamily="34" charset="-122"/>
                <a:cs typeface="Barlow" pitchFamily="34" charset="-120"/>
              </a:rPr>
              <a:t>Multimodal Integration</a:t>
            </a:r>
            <a:endParaRPr lang="en-US" sz="1845" dirty="0"/>
          </a:p>
        </p:txBody>
      </p:sp>
      <p:sp>
        <p:nvSpPr>
          <p:cNvPr id="10" name="Text 8"/>
          <p:cNvSpPr/>
          <p:nvPr/>
        </p:nvSpPr>
        <p:spPr>
          <a:xfrm>
            <a:off x="7596187" y="2067401"/>
            <a:ext cx="4215170" cy="2096929"/>
          </a:xfrm>
          <a:prstGeom prst="rect">
            <a:avLst/>
          </a:prstGeom>
          <a:noFill/>
        </p:spPr>
        <p:txBody>
          <a:bodyPr wrap="square" rtlCol="0" anchor="t"/>
          <a:lstStyle/>
          <a:p>
            <a:pPr marL="0" indent="0">
              <a:lnSpc>
                <a:spcPts val="2360"/>
              </a:lnSpc>
              <a:buNone/>
            </a:pPr>
            <a:r>
              <a:rPr lang="en-US" sz="1600" dirty="0">
                <a:solidFill>
                  <a:srgbClr val="EEEFF5"/>
                </a:solidFill>
                <a:latin typeface="Calibri" panose="020F0502020204030204" charset="0"/>
                <a:ea typeface="Montserrat" pitchFamily="34" charset="-122"/>
                <a:cs typeface="Calibri" panose="020F0502020204030204" charset="0"/>
              </a:rPr>
              <a:t>The team will consider ways to integrate the NLP capabilities with other modalities, such as computer vision or speech recognition, to create more comprehensive and powerful language understanding systems. This could involve developing multimodal architectures or leveraging cross-modal representations.</a:t>
            </a:r>
            <a:endParaRPr lang="en-US" sz="1600" dirty="0">
              <a:latin typeface="Calibri" panose="020F0502020204030204" charset="0"/>
              <a:cs typeface="Calibri" panose="020F0502020204030204" charset="0"/>
            </a:endParaRPr>
          </a:p>
        </p:txBody>
      </p:sp>
      <p:sp>
        <p:nvSpPr>
          <p:cNvPr id="11" name="Shape 9"/>
          <p:cNvSpPr/>
          <p:nvPr/>
        </p:nvSpPr>
        <p:spPr>
          <a:xfrm>
            <a:off x="2631877" y="4538901"/>
            <a:ext cx="4589740" cy="3176111"/>
          </a:xfrm>
          <a:prstGeom prst="roundRect">
            <a:avLst>
              <a:gd name="adj" fmla="val 3539"/>
            </a:avLst>
          </a:prstGeom>
          <a:solidFill>
            <a:srgbClr val="282C32"/>
          </a:solidFill>
        </p:spPr>
      </p:sp>
      <p:sp>
        <p:nvSpPr>
          <p:cNvPr id="12" name="Text 10"/>
          <p:cNvSpPr/>
          <p:nvPr/>
        </p:nvSpPr>
        <p:spPr>
          <a:xfrm>
            <a:off x="2819162" y="4726186"/>
            <a:ext cx="2341602" cy="292656"/>
          </a:xfrm>
          <a:prstGeom prst="rect">
            <a:avLst/>
          </a:prstGeom>
          <a:noFill/>
        </p:spPr>
        <p:txBody>
          <a:bodyPr wrap="none" rtlCol="0" anchor="t"/>
          <a:lstStyle/>
          <a:p>
            <a:pPr marL="0" indent="0">
              <a:lnSpc>
                <a:spcPts val="2305"/>
              </a:lnSpc>
              <a:buNone/>
            </a:pPr>
            <a:r>
              <a:rPr lang="en-US" sz="1845" b="1" dirty="0">
                <a:solidFill>
                  <a:srgbClr val="60A9FF"/>
                </a:solidFill>
                <a:latin typeface="Barlow" pitchFamily="34" charset="0"/>
                <a:ea typeface="Barlow" pitchFamily="34" charset="-122"/>
                <a:cs typeface="Barlow" pitchFamily="34" charset="-120"/>
              </a:rPr>
              <a:t>Ethical Considerations</a:t>
            </a:r>
            <a:endParaRPr lang="en-US" sz="1845" dirty="0"/>
          </a:p>
        </p:txBody>
      </p:sp>
      <p:sp>
        <p:nvSpPr>
          <p:cNvPr id="13" name="Text 11"/>
          <p:cNvSpPr/>
          <p:nvPr/>
        </p:nvSpPr>
        <p:spPr>
          <a:xfrm>
            <a:off x="2819162" y="5131237"/>
            <a:ext cx="4215170" cy="2096929"/>
          </a:xfrm>
          <a:prstGeom prst="rect">
            <a:avLst/>
          </a:prstGeom>
          <a:noFill/>
        </p:spPr>
        <p:txBody>
          <a:bodyPr wrap="square" rtlCol="0" anchor="t"/>
          <a:lstStyle/>
          <a:p>
            <a:pPr marL="0" indent="0">
              <a:lnSpc>
                <a:spcPts val="2360"/>
              </a:lnSpc>
              <a:buNone/>
            </a:pPr>
            <a:r>
              <a:rPr lang="en-US" sz="1600" dirty="0">
                <a:solidFill>
                  <a:srgbClr val="EEEFF5"/>
                </a:solidFill>
                <a:latin typeface="Calibri" panose="020F0502020204030204" charset="0"/>
                <a:ea typeface="Montserrat" pitchFamily="34" charset="-122"/>
                <a:cs typeface="Calibri" panose="020F0502020204030204" charset="0"/>
              </a:rPr>
              <a:t>As the project explores advanced NLP techniques, the team will be mindful of the ethical implications and potential risks associated with language-based technologies. This may include addressing issues like bias, privacy, and responsible AI development.</a:t>
            </a:r>
            <a:endParaRPr lang="en-US" sz="1600" dirty="0">
              <a:latin typeface="Calibri" panose="020F0502020204030204" charset="0"/>
              <a:cs typeface="Calibri" panose="020F0502020204030204" charset="0"/>
            </a:endParaRPr>
          </a:p>
        </p:txBody>
      </p:sp>
      <p:sp>
        <p:nvSpPr>
          <p:cNvPr id="14" name="Shape 12"/>
          <p:cNvSpPr/>
          <p:nvPr/>
        </p:nvSpPr>
        <p:spPr>
          <a:xfrm>
            <a:off x="8736052" y="5658406"/>
            <a:ext cx="4589740" cy="3176111"/>
          </a:xfrm>
          <a:prstGeom prst="roundRect">
            <a:avLst>
              <a:gd name="adj" fmla="val 3539"/>
            </a:avLst>
          </a:prstGeom>
          <a:solidFill>
            <a:srgbClr val="282C32"/>
          </a:solidFill>
        </p:spPr>
      </p:sp>
      <p:sp>
        <p:nvSpPr>
          <p:cNvPr id="15" name="Text 13"/>
          <p:cNvSpPr/>
          <p:nvPr/>
        </p:nvSpPr>
        <p:spPr>
          <a:xfrm>
            <a:off x="7596187" y="4726186"/>
            <a:ext cx="2341602" cy="292656"/>
          </a:xfrm>
          <a:prstGeom prst="rect">
            <a:avLst/>
          </a:prstGeom>
          <a:noFill/>
        </p:spPr>
        <p:txBody>
          <a:bodyPr wrap="none" rtlCol="0" anchor="t"/>
          <a:lstStyle/>
          <a:p>
            <a:pPr marL="0" indent="0">
              <a:lnSpc>
                <a:spcPts val="2305"/>
              </a:lnSpc>
              <a:buNone/>
            </a:pPr>
            <a:r>
              <a:rPr lang="en-US" sz="1845" b="1" dirty="0">
                <a:solidFill>
                  <a:srgbClr val="60A9FF"/>
                </a:solidFill>
                <a:latin typeface="Barlow" pitchFamily="34" charset="0"/>
                <a:ea typeface="Barlow" pitchFamily="34" charset="-122"/>
                <a:cs typeface="Barlow" pitchFamily="34" charset="-120"/>
              </a:rPr>
              <a:t>Practical Applications</a:t>
            </a:r>
            <a:endParaRPr lang="en-US" sz="1845" dirty="0"/>
          </a:p>
        </p:txBody>
      </p:sp>
      <p:sp>
        <p:nvSpPr>
          <p:cNvPr id="16" name="Text 14"/>
          <p:cNvSpPr/>
          <p:nvPr/>
        </p:nvSpPr>
        <p:spPr>
          <a:xfrm>
            <a:off x="7596187" y="5131237"/>
            <a:ext cx="4215170" cy="2396490"/>
          </a:xfrm>
          <a:prstGeom prst="rect">
            <a:avLst/>
          </a:prstGeom>
          <a:noFill/>
        </p:spPr>
        <p:txBody>
          <a:bodyPr wrap="square" rtlCol="0" anchor="t"/>
          <a:lstStyle/>
          <a:p>
            <a:pPr marL="0" indent="0">
              <a:lnSpc>
                <a:spcPts val="2360"/>
              </a:lnSpc>
              <a:buNone/>
            </a:pPr>
            <a:r>
              <a:rPr lang="en-US" sz="1600" dirty="0">
                <a:solidFill>
                  <a:srgbClr val="EEEFF5"/>
                </a:solidFill>
                <a:latin typeface="Calibri" panose="020F0502020204030204" charset="0"/>
                <a:ea typeface="Montserrat" pitchFamily="34" charset="-122"/>
                <a:cs typeface="Calibri" panose="020F0502020204030204" charset="0"/>
              </a:rPr>
              <a:t>The team will explore real-world applications and use cases for the project's NLP capabilities, identifying industries or domains where the developed solutions could have the most significant impact. This could involve collaborating with industry partners or exploring commercialization opportunities.</a:t>
            </a:r>
            <a:endParaRPr lang="en-US" sz="1600" dirty="0">
              <a:latin typeface="Calibri" panose="020F0502020204030204" charset="0"/>
              <a:cs typeface="Calibri" panose="020F05020202040302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p:spPr>
      </p:sp>
      <p:sp>
        <p:nvSpPr>
          <p:cNvPr id="3" name="Shape 1"/>
          <p:cNvSpPr/>
          <p:nvPr/>
        </p:nvSpPr>
        <p:spPr>
          <a:xfrm>
            <a:off x="0" y="0"/>
            <a:ext cx="14630400" cy="8229600"/>
          </a:xfrm>
          <a:prstGeom prst="rect">
            <a:avLst/>
          </a:prstGeom>
          <a:solidFill>
            <a:srgbClr val="282C32"/>
          </a:solidFill>
        </p:spPr>
      </p:sp>
      <p:sp>
        <p:nvSpPr>
          <p:cNvPr id="4" name="Text 2"/>
          <p:cNvSpPr/>
          <p:nvPr/>
        </p:nvSpPr>
        <p:spPr>
          <a:xfrm>
            <a:off x="1760220" y="976908"/>
            <a:ext cx="5965865" cy="694373"/>
          </a:xfrm>
          <a:prstGeom prst="rect">
            <a:avLst/>
          </a:prstGeom>
          <a:noFill/>
        </p:spPr>
        <p:txBody>
          <a:bodyPr wrap="none" rtlCol="0" anchor="t"/>
          <a:lstStyle/>
          <a:p>
            <a:pPr marL="0" indent="0">
              <a:lnSpc>
                <a:spcPts val="5470"/>
              </a:lnSpc>
              <a:buNone/>
            </a:pPr>
            <a:r>
              <a:rPr lang="en-US" sz="4375" b="1" dirty="0">
                <a:solidFill>
                  <a:srgbClr val="60A9FF"/>
                </a:solidFill>
                <a:latin typeface="Barlow" pitchFamily="34" charset="0"/>
                <a:ea typeface="Barlow" pitchFamily="34" charset="-122"/>
                <a:cs typeface="Barlow" pitchFamily="34" charset="-120"/>
              </a:rPr>
              <a:t>Outcomes of the Project</a:t>
            </a:r>
            <a:endParaRPr lang="en-US" sz="4375" dirty="0"/>
          </a:p>
        </p:txBody>
      </p:sp>
      <p:sp>
        <p:nvSpPr>
          <p:cNvPr id="5" name="Text 3"/>
          <p:cNvSpPr/>
          <p:nvPr/>
        </p:nvSpPr>
        <p:spPr>
          <a:xfrm>
            <a:off x="1760220" y="2226707"/>
            <a:ext cx="3341608" cy="694373"/>
          </a:xfrm>
          <a:prstGeom prst="rect">
            <a:avLst/>
          </a:prstGeom>
          <a:noFill/>
        </p:spPr>
        <p:txBody>
          <a:bodyPr wrap="square" rtlCol="0" anchor="t"/>
          <a:lstStyle/>
          <a:p>
            <a:pPr marL="0" indent="0">
              <a:lnSpc>
                <a:spcPts val="2735"/>
              </a:lnSpc>
              <a:buNone/>
            </a:pPr>
            <a:r>
              <a:rPr lang="en-US" sz="2185" b="1" dirty="0">
                <a:solidFill>
                  <a:srgbClr val="60A9FF"/>
                </a:solidFill>
                <a:latin typeface="Barlow" pitchFamily="34" charset="0"/>
                <a:ea typeface="Barlow" pitchFamily="34" charset="-122"/>
                <a:cs typeface="Barlow" pitchFamily="34" charset="-120"/>
              </a:rPr>
              <a:t>Technological Advancements</a:t>
            </a:r>
            <a:endParaRPr lang="en-US" sz="2185" dirty="0"/>
          </a:p>
        </p:txBody>
      </p:sp>
      <p:sp>
        <p:nvSpPr>
          <p:cNvPr id="6" name="Text 4"/>
          <p:cNvSpPr/>
          <p:nvPr/>
        </p:nvSpPr>
        <p:spPr>
          <a:xfrm>
            <a:off x="1760220" y="3143250"/>
            <a:ext cx="3341608" cy="3909417"/>
          </a:xfrm>
          <a:prstGeom prst="rect">
            <a:avLst/>
          </a:prstGeom>
          <a:noFill/>
        </p:spPr>
        <p:txBody>
          <a:bodyPr wrap="square" rtlCol="0" anchor="t"/>
          <a:lstStyle/>
          <a:p>
            <a:pPr marL="0" indent="0">
              <a:lnSpc>
                <a:spcPts val="2800"/>
              </a:lnSpc>
              <a:buNone/>
            </a:pPr>
            <a:r>
              <a:rPr lang="en-US" sz="1750" dirty="0">
                <a:solidFill>
                  <a:srgbClr val="EEEFF5"/>
                </a:solidFill>
                <a:latin typeface="Calibri" panose="020F0502020204030204" charset="0"/>
                <a:ea typeface="Montserrat" pitchFamily="34" charset="-122"/>
                <a:cs typeface="Calibri" panose="020F0502020204030204" charset="0"/>
              </a:rPr>
              <a:t>The project will result in the development of novel NLP algorithms and techniques that push the boundaries of what's currently possible in the field. These advancements may contribute to the broader scientific community and inspire further research and innovation.</a:t>
            </a:r>
            <a:endParaRPr lang="en-US" sz="1750" dirty="0">
              <a:latin typeface="Calibri" panose="020F0502020204030204" charset="0"/>
              <a:cs typeface="Calibri" panose="020F0502020204030204" charset="0"/>
            </a:endParaRPr>
          </a:p>
        </p:txBody>
      </p:sp>
      <p:sp>
        <p:nvSpPr>
          <p:cNvPr id="7" name="Text 5"/>
          <p:cNvSpPr/>
          <p:nvPr/>
        </p:nvSpPr>
        <p:spPr>
          <a:xfrm>
            <a:off x="5651421" y="2226707"/>
            <a:ext cx="2777490" cy="347186"/>
          </a:xfrm>
          <a:prstGeom prst="rect">
            <a:avLst/>
          </a:prstGeom>
          <a:noFill/>
        </p:spPr>
        <p:txBody>
          <a:bodyPr wrap="none" rtlCol="0" anchor="t"/>
          <a:lstStyle/>
          <a:p>
            <a:pPr marL="0" indent="0">
              <a:lnSpc>
                <a:spcPts val="2735"/>
              </a:lnSpc>
              <a:buNone/>
            </a:pPr>
            <a:r>
              <a:rPr lang="en-US" sz="2185" b="1" dirty="0">
                <a:solidFill>
                  <a:srgbClr val="60A9FF"/>
                </a:solidFill>
                <a:latin typeface="Barlow" pitchFamily="34" charset="0"/>
                <a:ea typeface="Barlow" pitchFamily="34" charset="-122"/>
                <a:cs typeface="Barlow" pitchFamily="34" charset="-120"/>
              </a:rPr>
              <a:t>Practical Applications</a:t>
            </a:r>
            <a:endParaRPr lang="en-US" sz="2185" dirty="0"/>
          </a:p>
        </p:txBody>
      </p:sp>
      <p:sp>
        <p:nvSpPr>
          <p:cNvPr id="8" name="Text 6"/>
          <p:cNvSpPr/>
          <p:nvPr/>
        </p:nvSpPr>
        <p:spPr>
          <a:xfrm>
            <a:off x="5651421" y="2796064"/>
            <a:ext cx="3341608" cy="3909417"/>
          </a:xfrm>
          <a:prstGeom prst="rect">
            <a:avLst/>
          </a:prstGeom>
          <a:noFill/>
        </p:spPr>
        <p:txBody>
          <a:bodyPr wrap="square" rtlCol="0" anchor="t"/>
          <a:lstStyle/>
          <a:p>
            <a:pPr marL="0" indent="0">
              <a:lnSpc>
                <a:spcPts val="2800"/>
              </a:lnSpc>
              <a:buNone/>
            </a:pPr>
            <a:r>
              <a:rPr lang="en-US" sz="1750" dirty="0">
                <a:solidFill>
                  <a:srgbClr val="EEEFF5"/>
                </a:solidFill>
                <a:latin typeface="Calibri" panose="020F0502020204030204" charset="0"/>
                <a:ea typeface="Montserrat" pitchFamily="34" charset="-122"/>
                <a:cs typeface="Calibri" panose="020F0502020204030204" charset="0"/>
              </a:rPr>
              <a:t>The project's outcomes will be designed to have real-world applications, addressing specific problems and delivering meaningful insights. This could involve the creation of practical tools, services, or products that leverage the developed NLP capabilities to solve complex language-related challenges.</a:t>
            </a:r>
            <a:endParaRPr lang="en-US" sz="1750" dirty="0">
              <a:latin typeface="Calibri" panose="020F0502020204030204" charset="0"/>
              <a:cs typeface="Calibri" panose="020F0502020204030204" charset="0"/>
            </a:endParaRPr>
          </a:p>
        </p:txBody>
      </p:sp>
      <p:sp>
        <p:nvSpPr>
          <p:cNvPr id="9" name="Text 7"/>
          <p:cNvSpPr/>
          <p:nvPr/>
        </p:nvSpPr>
        <p:spPr>
          <a:xfrm>
            <a:off x="9542621" y="2226707"/>
            <a:ext cx="2777490" cy="347186"/>
          </a:xfrm>
          <a:prstGeom prst="rect">
            <a:avLst/>
          </a:prstGeom>
          <a:noFill/>
        </p:spPr>
        <p:txBody>
          <a:bodyPr wrap="none" rtlCol="0" anchor="t"/>
          <a:lstStyle/>
          <a:p>
            <a:pPr marL="0" indent="0">
              <a:lnSpc>
                <a:spcPts val="2735"/>
              </a:lnSpc>
              <a:buNone/>
            </a:pPr>
            <a:r>
              <a:rPr lang="en-US" sz="2185" b="1" dirty="0">
                <a:solidFill>
                  <a:srgbClr val="60A9FF"/>
                </a:solidFill>
                <a:latin typeface="Barlow" pitchFamily="34" charset="0"/>
                <a:ea typeface="Barlow" pitchFamily="34" charset="-122"/>
                <a:cs typeface="Barlow" pitchFamily="34" charset="-120"/>
              </a:rPr>
              <a:t>Knowledge Sharing</a:t>
            </a:r>
            <a:endParaRPr lang="en-US" sz="2185" dirty="0"/>
          </a:p>
        </p:txBody>
      </p:sp>
      <p:sp>
        <p:nvSpPr>
          <p:cNvPr id="10" name="Text 8"/>
          <p:cNvSpPr/>
          <p:nvPr/>
        </p:nvSpPr>
        <p:spPr>
          <a:xfrm>
            <a:off x="9542621" y="2796064"/>
            <a:ext cx="3341608" cy="3909417"/>
          </a:xfrm>
          <a:prstGeom prst="rect">
            <a:avLst/>
          </a:prstGeom>
          <a:noFill/>
        </p:spPr>
        <p:txBody>
          <a:bodyPr wrap="square" rtlCol="0" anchor="t"/>
          <a:lstStyle/>
          <a:p>
            <a:pPr marL="0" indent="0">
              <a:lnSpc>
                <a:spcPts val="2800"/>
              </a:lnSpc>
              <a:buNone/>
            </a:pPr>
            <a:r>
              <a:rPr lang="en-US" sz="1750" dirty="0">
                <a:solidFill>
                  <a:srgbClr val="EEEFF5"/>
                </a:solidFill>
                <a:latin typeface="Calibri" panose="020F0502020204030204" charset="0"/>
                <a:ea typeface="Montserrat" pitchFamily="34" charset="-122"/>
                <a:cs typeface="Calibri" panose="020F0502020204030204" charset="0"/>
              </a:rPr>
              <a:t>The project will involve extensive documentation, including technical reports, research papers, and tutorials. This knowledge-sharing component will contribute to the broader understanding and adoption of the project's NLP techniques, fostering collaboration and further advancements in the field.</a:t>
            </a:r>
            <a:endParaRPr lang="en-US" sz="1750" dirty="0">
              <a:latin typeface="Calibri" panose="020F0502020204030204" charset="0"/>
              <a:cs typeface="Calibri" panose="020F05020202040302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C32"/>
          </a:solidFill>
        </p:spPr>
      </p:sp>
      <p:sp>
        <p:nvSpPr>
          <p:cNvPr id="3" name="Shape 1"/>
          <p:cNvSpPr/>
          <p:nvPr/>
        </p:nvSpPr>
        <p:spPr>
          <a:xfrm>
            <a:off x="0" y="0"/>
            <a:ext cx="14630400" cy="8233291"/>
          </a:xfrm>
          <a:prstGeom prst="rect">
            <a:avLst/>
          </a:prstGeom>
          <a:solidFill>
            <a:srgbClr val="282C32"/>
          </a:solidFill>
        </p:spPr>
      </p:sp>
      <p:pic>
        <p:nvPicPr>
          <p:cNvPr id="4" name="Image 0" descr="preencoded.png"/>
          <p:cNvPicPr>
            <a:picLocks noChangeAspect="1"/>
          </p:cNvPicPr>
          <p:nvPr/>
        </p:nvPicPr>
        <p:blipFill>
          <a:blip r:embed="rId1"/>
          <a:stretch>
            <a:fillRect/>
          </a:stretch>
        </p:blipFill>
        <p:spPr>
          <a:xfrm>
            <a:off x="0" y="0"/>
            <a:ext cx="14630400" cy="2334339"/>
          </a:xfrm>
          <a:prstGeom prst="rect">
            <a:avLst/>
          </a:prstGeom>
        </p:spPr>
      </p:pic>
      <p:sp>
        <p:nvSpPr>
          <p:cNvPr id="5" name="Text 2"/>
          <p:cNvSpPr/>
          <p:nvPr/>
        </p:nvSpPr>
        <p:spPr>
          <a:xfrm>
            <a:off x="2646402" y="2847856"/>
            <a:ext cx="4668679" cy="583525"/>
          </a:xfrm>
          <a:prstGeom prst="rect">
            <a:avLst/>
          </a:prstGeom>
          <a:noFill/>
        </p:spPr>
        <p:txBody>
          <a:bodyPr wrap="none" rtlCol="0" anchor="t"/>
          <a:lstStyle/>
          <a:p>
            <a:pPr marL="0" indent="0">
              <a:lnSpc>
                <a:spcPts val="4595"/>
              </a:lnSpc>
              <a:buNone/>
            </a:pPr>
            <a:r>
              <a:rPr lang="en-US" sz="3675" b="1" dirty="0">
                <a:solidFill>
                  <a:srgbClr val="60A9FF"/>
                </a:solidFill>
                <a:latin typeface="Barlow" pitchFamily="34" charset="0"/>
                <a:ea typeface="Barlow" pitchFamily="34" charset="-122"/>
                <a:cs typeface="Barlow" pitchFamily="34" charset="-120"/>
              </a:rPr>
              <a:t>Conclusion</a:t>
            </a:r>
            <a:endParaRPr lang="en-US" sz="3675" dirty="0"/>
          </a:p>
        </p:txBody>
      </p:sp>
      <p:pic>
        <p:nvPicPr>
          <p:cNvPr id="6" name="Image 1" descr="preencoded.png"/>
          <p:cNvPicPr>
            <a:picLocks noChangeAspect="1"/>
          </p:cNvPicPr>
          <p:nvPr/>
        </p:nvPicPr>
        <p:blipFill>
          <a:blip r:embed="rId2"/>
          <a:stretch>
            <a:fillRect/>
          </a:stretch>
        </p:blipFill>
        <p:spPr>
          <a:xfrm>
            <a:off x="2646402" y="3711416"/>
            <a:ext cx="3112413" cy="746998"/>
          </a:xfrm>
          <a:prstGeom prst="rect">
            <a:avLst/>
          </a:prstGeom>
        </p:spPr>
      </p:pic>
      <p:sp>
        <p:nvSpPr>
          <p:cNvPr id="7" name="Text 3"/>
          <p:cNvSpPr/>
          <p:nvPr/>
        </p:nvSpPr>
        <p:spPr>
          <a:xfrm>
            <a:off x="2833092" y="4738449"/>
            <a:ext cx="2739033" cy="583644"/>
          </a:xfrm>
          <a:prstGeom prst="rect">
            <a:avLst/>
          </a:prstGeom>
          <a:noFill/>
        </p:spPr>
        <p:txBody>
          <a:bodyPr wrap="square" rtlCol="0" anchor="t"/>
          <a:lstStyle/>
          <a:p>
            <a:pPr marL="0" indent="0" algn="l">
              <a:lnSpc>
                <a:spcPts val="2300"/>
              </a:lnSpc>
              <a:buNone/>
            </a:pPr>
            <a:r>
              <a:rPr lang="en-US" sz="1840" b="1" dirty="0">
                <a:solidFill>
                  <a:srgbClr val="60A9FF"/>
                </a:solidFill>
                <a:latin typeface="Barlow" pitchFamily="34" charset="0"/>
                <a:ea typeface="Barlow" pitchFamily="34" charset="-122"/>
                <a:cs typeface="Barlow" pitchFamily="34" charset="-120"/>
              </a:rPr>
              <a:t>Innovative NLP Techniques</a:t>
            </a:r>
            <a:endParaRPr lang="en-US" sz="1840" dirty="0"/>
          </a:p>
        </p:txBody>
      </p:sp>
      <p:sp>
        <p:nvSpPr>
          <p:cNvPr id="8" name="Text 4"/>
          <p:cNvSpPr/>
          <p:nvPr/>
        </p:nvSpPr>
        <p:spPr>
          <a:xfrm>
            <a:off x="2833092" y="5434132"/>
            <a:ext cx="2739033" cy="2091928"/>
          </a:xfrm>
          <a:prstGeom prst="rect">
            <a:avLst/>
          </a:prstGeom>
          <a:noFill/>
        </p:spPr>
        <p:txBody>
          <a:bodyPr wrap="square" rtlCol="0" anchor="t"/>
          <a:lstStyle/>
          <a:p>
            <a:pPr marL="0" indent="0" algn="l">
              <a:lnSpc>
                <a:spcPts val="2355"/>
              </a:lnSpc>
              <a:buNone/>
            </a:pPr>
            <a:r>
              <a:rPr lang="en-US" sz="1600" dirty="0">
                <a:solidFill>
                  <a:srgbClr val="EEEFF5"/>
                </a:solidFill>
                <a:latin typeface="Calibri" panose="020F0502020204030204" charset="0"/>
                <a:ea typeface="Montserrat" pitchFamily="34" charset="-122"/>
                <a:cs typeface="Calibri" panose="020F0502020204030204" charset="0"/>
              </a:rPr>
              <a:t>The project has demonstrated the power of cutting-edge natural language processing techniques in tackling complex problems and delivering valuable insights.</a:t>
            </a:r>
            <a:endParaRPr lang="en-US" sz="1600" dirty="0">
              <a:latin typeface="Calibri" panose="020F0502020204030204" charset="0"/>
              <a:cs typeface="Calibri" panose="020F0502020204030204" charset="0"/>
            </a:endParaRPr>
          </a:p>
        </p:txBody>
      </p:sp>
      <p:pic>
        <p:nvPicPr>
          <p:cNvPr id="9" name="Image 2" descr="preencoded.png"/>
          <p:cNvPicPr>
            <a:picLocks noChangeAspect="1"/>
          </p:cNvPicPr>
          <p:nvPr/>
        </p:nvPicPr>
        <p:blipFill>
          <a:blip r:embed="rId3"/>
          <a:stretch>
            <a:fillRect/>
          </a:stretch>
        </p:blipFill>
        <p:spPr>
          <a:xfrm>
            <a:off x="5758815" y="3711416"/>
            <a:ext cx="3112532" cy="746998"/>
          </a:xfrm>
          <a:prstGeom prst="rect">
            <a:avLst/>
          </a:prstGeom>
        </p:spPr>
      </p:pic>
      <p:sp>
        <p:nvSpPr>
          <p:cNvPr id="10" name="Text 5"/>
          <p:cNvSpPr/>
          <p:nvPr/>
        </p:nvSpPr>
        <p:spPr>
          <a:xfrm>
            <a:off x="5945505" y="4738449"/>
            <a:ext cx="2334339" cy="291822"/>
          </a:xfrm>
          <a:prstGeom prst="rect">
            <a:avLst/>
          </a:prstGeom>
          <a:noFill/>
        </p:spPr>
        <p:txBody>
          <a:bodyPr wrap="none" rtlCol="0" anchor="t"/>
          <a:lstStyle/>
          <a:p>
            <a:pPr marL="0" indent="0" algn="l">
              <a:lnSpc>
                <a:spcPts val="2300"/>
              </a:lnSpc>
              <a:buNone/>
            </a:pPr>
            <a:r>
              <a:rPr lang="en-US" sz="1840" b="1" dirty="0">
                <a:solidFill>
                  <a:srgbClr val="60A9FF"/>
                </a:solidFill>
                <a:latin typeface="Barlow" pitchFamily="34" charset="0"/>
                <a:ea typeface="Barlow" pitchFamily="34" charset="-122"/>
                <a:cs typeface="Barlow" pitchFamily="34" charset="-120"/>
              </a:rPr>
              <a:t>Real-World Impact</a:t>
            </a:r>
            <a:endParaRPr lang="en-US" sz="1840" dirty="0"/>
          </a:p>
        </p:txBody>
      </p:sp>
      <p:sp>
        <p:nvSpPr>
          <p:cNvPr id="11" name="Text 6"/>
          <p:cNvSpPr/>
          <p:nvPr/>
        </p:nvSpPr>
        <p:spPr>
          <a:xfrm>
            <a:off x="5945505" y="5142309"/>
            <a:ext cx="2739152" cy="2091928"/>
          </a:xfrm>
          <a:prstGeom prst="rect">
            <a:avLst/>
          </a:prstGeom>
          <a:noFill/>
        </p:spPr>
        <p:txBody>
          <a:bodyPr wrap="square" rtlCol="0" anchor="t"/>
          <a:lstStyle/>
          <a:p>
            <a:pPr marL="0" indent="0" algn="l">
              <a:lnSpc>
                <a:spcPts val="2355"/>
              </a:lnSpc>
              <a:buNone/>
            </a:pPr>
            <a:r>
              <a:rPr lang="en-US" sz="1600" dirty="0">
                <a:solidFill>
                  <a:srgbClr val="EEEFF5"/>
                </a:solidFill>
                <a:latin typeface="Calibri" panose="020F0502020204030204" charset="0"/>
                <a:ea typeface="Montserrat" pitchFamily="34" charset="-122"/>
                <a:cs typeface="Calibri" panose="020F0502020204030204" charset="0"/>
              </a:rPr>
              <a:t>The project's outcomes have the potential to make a significant impact in various industries and applications, driving the advancement of language-based technologies.</a:t>
            </a:r>
            <a:endParaRPr lang="en-US" sz="1600" dirty="0">
              <a:latin typeface="Calibri" panose="020F0502020204030204" charset="0"/>
              <a:cs typeface="Calibri" panose="020F0502020204030204" charset="0"/>
            </a:endParaRPr>
          </a:p>
        </p:txBody>
      </p:sp>
      <p:pic>
        <p:nvPicPr>
          <p:cNvPr id="12" name="Image 3" descr="preencoded.png"/>
          <p:cNvPicPr>
            <a:picLocks noChangeAspect="1"/>
          </p:cNvPicPr>
          <p:nvPr/>
        </p:nvPicPr>
        <p:blipFill>
          <a:blip r:embed="rId4"/>
          <a:stretch>
            <a:fillRect/>
          </a:stretch>
        </p:blipFill>
        <p:spPr>
          <a:xfrm>
            <a:off x="8871347" y="3711416"/>
            <a:ext cx="3112532" cy="746998"/>
          </a:xfrm>
          <a:prstGeom prst="rect">
            <a:avLst/>
          </a:prstGeom>
        </p:spPr>
      </p:pic>
      <p:sp>
        <p:nvSpPr>
          <p:cNvPr id="13" name="Text 7"/>
          <p:cNvSpPr/>
          <p:nvPr/>
        </p:nvSpPr>
        <p:spPr>
          <a:xfrm>
            <a:off x="9058037" y="4738449"/>
            <a:ext cx="2334339" cy="291822"/>
          </a:xfrm>
          <a:prstGeom prst="rect">
            <a:avLst/>
          </a:prstGeom>
          <a:noFill/>
        </p:spPr>
        <p:txBody>
          <a:bodyPr wrap="none" rtlCol="0" anchor="t"/>
          <a:lstStyle/>
          <a:p>
            <a:pPr marL="0" indent="0" algn="l">
              <a:lnSpc>
                <a:spcPts val="2300"/>
              </a:lnSpc>
              <a:buNone/>
            </a:pPr>
            <a:r>
              <a:rPr lang="en-US" sz="1840" b="1" dirty="0">
                <a:solidFill>
                  <a:srgbClr val="60A9FF"/>
                </a:solidFill>
                <a:latin typeface="Barlow" pitchFamily="34" charset="0"/>
                <a:ea typeface="Barlow" pitchFamily="34" charset="-122"/>
                <a:cs typeface="Barlow" pitchFamily="34" charset="-120"/>
              </a:rPr>
              <a:t>Collaborative Learning</a:t>
            </a:r>
            <a:endParaRPr lang="en-US" sz="1840" dirty="0"/>
          </a:p>
        </p:txBody>
      </p:sp>
      <p:sp>
        <p:nvSpPr>
          <p:cNvPr id="14" name="Text 8"/>
          <p:cNvSpPr/>
          <p:nvPr/>
        </p:nvSpPr>
        <p:spPr>
          <a:xfrm>
            <a:off x="9058037" y="5142309"/>
            <a:ext cx="2739152" cy="2390775"/>
          </a:xfrm>
          <a:prstGeom prst="rect">
            <a:avLst/>
          </a:prstGeom>
          <a:noFill/>
        </p:spPr>
        <p:txBody>
          <a:bodyPr wrap="square" rtlCol="0" anchor="t"/>
          <a:lstStyle/>
          <a:p>
            <a:pPr marL="0" indent="0" algn="l">
              <a:lnSpc>
                <a:spcPts val="2355"/>
              </a:lnSpc>
              <a:buNone/>
            </a:pPr>
            <a:r>
              <a:rPr lang="en-US" sz="1600" dirty="0">
                <a:solidFill>
                  <a:srgbClr val="EEEFF5"/>
                </a:solidFill>
                <a:latin typeface="Calibri" panose="020F0502020204030204" charset="0"/>
                <a:ea typeface="Montserrat" pitchFamily="34" charset="-122"/>
                <a:cs typeface="Calibri" panose="020F0502020204030204" charset="0"/>
              </a:rPr>
              <a:t>The project has fostered a collaborative learning environment, enabling the team to share knowledge, explore new ideas, and push the boundaries of what's possible in natural language processing.</a:t>
            </a:r>
            <a:endParaRPr lang="en-US" sz="1600" dirty="0">
              <a:latin typeface="Calibri" panose="020F0502020204030204" charset="0"/>
              <a:cs typeface="Calibri" panose="020F050202020403020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8544</Words>
  <Application>WPS Presentation</Application>
  <PresentationFormat>On-screen Show (16:9)</PresentationFormat>
  <Paragraphs>162</Paragraphs>
  <Slides>10</Slides>
  <Notes>9</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10</vt:i4>
      </vt:variant>
    </vt:vector>
  </HeadingPairs>
  <TitlesOfParts>
    <vt:vector size="25" baseType="lpstr">
      <vt:lpstr>Arial</vt:lpstr>
      <vt:lpstr>SimSun</vt:lpstr>
      <vt:lpstr>Wingdings</vt:lpstr>
      <vt:lpstr>Barlow</vt:lpstr>
      <vt:lpstr>Segoe Print</vt:lpstr>
      <vt:lpstr>Barlow</vt:lpstr>
      <vt:lpstr>Barlow</vt:lpstr>
      <vt:lpstr>Calibri</vt:lpstr>
      <vt:lpstr>Montserrat</vt:lpstr>
      <vt:lpstr>Montserrat</vt:lpstr>
      <vt:lpstr>Montserrat</vt:lpstr>
      <vt:lpstr>Microsoft YaHei</vt:lpstr>
      <vt:lpstr>Arial Unicode MS</vt:lpstr>
      <vt:lpstr>MingLiU-ExtB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Priyanka Reddy</cp:lastModifiedBy>
  <cp:revision>6</cp:revision>
  <dcterms:created xsi:type="dcterms:W3CDTF">2024-03-29T03:16:00Z</dcterms:created>
  <dcterms:modified xsi:type="dcterms:W3CDTF">2024-03-29T08:35:33Z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E28C1E3206954092B78E03D203E59FF1_12</vt:lpwstr>
  </property>
  <property fmtid="{D5CDD505-2E9C-101B-9397-08002B2CF9AE}" pid="3" name="KSOProductBuildVer">
    <vt:lpwstr>1033-12.2.0.13538</vt:lpwstr>
  </property>
</Properties>
</file>